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43891200" cy="32918400"/>
  <p:notesSz cx="6858000" cy="9144000"/>
  <p:defaultTextStyle>
    <a:defPPr>
      <a:defRPr lang="en-US"/>
    </a:defPPr>
    <a:lvl1pPr marL="0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1pPr>
    <a:lvl2pPr marL="2194471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2pPr>
    <a:lvl3pPr marL="4388943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3pPr>
    <a:lvl4pPr marL="6583414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4pPr>
    <a:lvl5pPr marL="8777886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5pPr>
    <a:lvl6pPr marL="10972357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6pPr>
    <a:lvl7pPr marL="13166828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7pPr>
    <a:lvl8pPr marL="15361300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8pPr>
    <a:lvl9pPr marL="17555771" algn="l" defTabSz="2194471" rtl="0" eaLnBrk="1" latinLnBrk="0" hangingPunct="1">
      <a:defRPr sz="87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33FCACC-6ACF-4040-8ECE-DE637BE5C159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A7"/>
    <a:srgbClr val="00558A"/>
    <a:srgbClr val="C1E3DC"/>
    <a:srgbClr val="1195D5"/>
    <a:srgbClr val="003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/>
    <p:restoredTop sz="94719"/>
  </p:normalViewPr>
  <p:slideViewPr>
    <p:cSldViewPr snapToGrid="0" snapToObjects="1">
      <p:cViewPr>
        <p:scale>
          <a:sx n="31" d="100"/>
          <a:sy n="31" d="100"/>
        </p:scale>
        <p:origin x="824" y="160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9EB84-8139-9947-997B-C4A5E222F224}" type="datetimeFigureOut">
              <a:rPr lang="en-US" smtClean="0"/>
              <a:t>1/15/25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5C069-7513-1145-AD26-790D4C8BF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0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5C069-7513-1145-AD26-790D4C8BF3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1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1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2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3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4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5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6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7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3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8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2"/>
            <a:ext cx="37307520" cy="6537960"/>
          </a:xfrm>
        </p:spPr>
        <p:txBody>
          <a:bodyPr anchor="t"/>
          <a:lstStyle>
            <a:lvl1pPr algn="l">
              <a:defRPr sz="1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8"/>
          </a:xfrm>
        </p:spPr>
        <p:txBody>
          <a:bodyPr anchor="b"/>
          <a:lstStyle>
            <a:lvl1pPr marL="0" indent="0">
              <a:buNone/>
              <a:defRPr sz="8266">
                <a:solidFill>
                  <a:schemeClr val="tx1">
                    <a:tint val="75000"/>
                  </a:schemeClr>
                </a:solidFill>
              </a:defRPr>
            </a:lvl1pPr>
            <a:lvl2pPr marL="1880996" indent="0">
              <a:buNone/>
              <a:defRPr sz="7466">
                <a:solidFill>
                  <a:schemeClr val="tx1">
                    <a:tint val="75000"/>
                  </a:schemeClr>
                </a:solidFill>
              </a:defRPr>
            </a:lvl2pPr>
            <a:lvl3pPr marL="3761991" indent="0">
              <a:buNone/>
              <a:defRPr sz="6533">
                <a:solidFill>
                  <a:schemeClr val="tx1">
                    <a:tint val="75000"/>
                  </a:schemeClr>
                </a:solidFill>
              </a:defRPr>
            </a:lvl3pPr>
            <a:lvl4pPr marL="5642987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4pPr>
            <a:lvl5pPr marL="7523983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5pPr>
            <a:lvl6pPr marL="9404978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6pPr>
            <a:lvl7pPr marL="11285974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7pPr>
            <a:lvl8pPr marL="13166969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8pPr>
            <a:lvl9pPr marL="15047965" indent="0">
              <a:buNone/>
              <a:defRPr sz="57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5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18432783"/>
            <a:ext cx="70736457" cy="52143658"/>
          </a:xfrm>
        </p:spPr>
        <p:txBody>
          <a:bodyPr/>
          <a:lstStyle>
            <a:lvl1pPr>
              <a:defRPr sz="11466"/>
            </a:lvl1pPr>
            <a:lvl2pPr>
              <a:defRPr sz="9866"/>
            </a:lvl2pPr>
            <a:lvl3pPr>
              <a:defRPr sz="8266"/>
            </a:lvl3pPr>
            <a:lvl4pPr>
              <a:defRPr sz="7466"/>
            </a:lvl4pPr>
            <a:lvl5pPr>
              <a:defRPr sz="7466"/>
            </a:lvl5pPr>
            <a:lvl6pPr>
              <a:defRPr sz="7466"/>
            </a:lvl6pPr>
            <a:lvl7pPr>
              <a:defRPr sz="7466"/>
            </a:lvl7pPr>
            <a:lvl8pPr>
              <a:defRPr sz="7466"/>
            </a:lvl8pPr>
            <a:lvl9pPr>
              <a:defRPr sz="74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3" y="18432783"/>
            <a:ext cx="70736463" cy="52143658"/>
          </a:xfrm>
        </p:spPr>
        <p:txBody>
          <a:bodyPr/>
          <a:lstStyle>
            <a:lvl1pPr>
              <a:defRPr sz="11466"/>
            </a:lvl1pPr>
            <a:lvl2pPr>
              <a:defRPr sz="9866"/>
            </a:lvl2pPr>
            <a:lvl3pPr>
              <a:defRPr sz="8266"/>
            </a:lvl3pPr>
            <a:lvl4pPr>
              <a:defRPr sz="7466"/>
            </a:lvl4pPr>
            <a:lvl5pPr>
              <a:defRPr sz="7466"/>
            </a:lvl5pPr>
            <a:lvl6pPr>
              <a:defRPr sz="7466"/>
            </a:lvl6pPr>
            <a:lvl7pPr>
              <a:defRPr sz="7466"/>
            </a:lvl7pPr>
            <a:lvl8pPr>
              <a:defRPr sz="7466"/>
            </a:lvl8pPr>
            <a:lvl9pPr>
              <a:defRPr sz="74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6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3" cy="3070858"/>
          </a:xfrm>
        </p:spPr>
        <p:txBody>
          <a:bodyPr anchor="b"/>
          <a:lstStyle>
            <a:lvl1pPr marL="0" indent="0">
              <a:buNone/>
              <a:defRPr sz="9866" b="1"/>
            </a:lvl1pPr>
            <a:lvl2pPr marL="1880996" indent="0">
              <a:buNone/>
              <a:defRPr sz="8266" b="1"/>
            </a:lvl2pPr>
            <a:lvl3pPr marL="3761991" indent="0">
              <a:buNone/>
              <a:defRPr sz="7466" b="1"/>
            </a:lvl3pPr>
            <a:lvl4pPr marL="5642987" indent="0">
              <a:buNone/>
              <a:defRPr sz="6533" b="1"/>
            </a:lvl4pPr>
            <a:lvl5pPr marL="7523983" indent="0">
              <a:buNone/>
              <a:defRPr sz="6533" b="1"/>
            </a:lvl5pPr>
            <a:lvl6pPr marL="9404978" indent="0">
              <a:buNone/>
              <a:defRPr sz="6533" b="1"/>
            </a:lvl6pPr>
            <a:lvl7pPr marL="11285974" indent="0">
              <a:buNone/>
              <a:defRPr sz="6533" b="1"/>
            </a:lvl7pPr>
            <a:lvl8pPr marL="13166969" indent="0">
              <a:buNone/>
              <a:defRPr sz="6533" b="1"/>
            </a:lvl8pPr>
            <a:lvl9pPr marL="15047965" indent="0">
              <a:buNone/>
              <a:defRPr sz="6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3" cy="18966182"/>
          </a:xfrm>
        </p:spPr>
        <p:txBody>
          <a:bodyPr/>
          <a:lstStyle>
            <a:lvl1pPr>
              <a:defRPr sz="9866"/>
            </a:lvl1pPr>
            <a:lvl2pPr>
              <a:defRPr sz="8266"/>
            </a:lvl2pPr>
            <a:lvl3pPr>
              <a:defRPr sz="7466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8"/>
          </a:xfrm>
        </p:spPr>
        <p:txBody>
          <a:bodyPr anchor="b"/>
          <a:lstStyle>
            <a:lvl1pPr marL="0" indent="0">
              <a:buNone/>
              <a:defRPr sz="9866" b="1"/>
            </a:lvl1pPr>
            <a:lvl2pPr marL="1880996" indent="0">
              <a:buNone/>
              <a:defRPr sz="8266" b="1"/>
            </a:lvl2pPr>
            <a:lvl3pPr marL="3761991" indent="0">
              <a:buNone/>
              <a:defRPr sz="7466" b="1"/>
            </a:lvl3pPr>
            <a:lvl4pPr marL="5642987" indent="0">
              <a:buNone/>
              <a:defRPr sz="6533" b="1"/>
            </a:lvl4pPr>
            <a:lvl5pPr marL="7523983" indent="0">
              <a:buNone/>
              <a:defRPr sz="6533" b="1"/>
            </a:lvl5pPr>
            <a:lvl6pPr marL="9404978" indent="0">
              <a:buNone/>
              <a:defRPr sz="6533" b="1"/>
            </a:lvl6pPr>
            <a:lvl7pPr marL="11285974" indent="0">
              <a:buNone/>
              <a:defRPr sz="6533" b="1"/>
            </a:lvl7pPr>
            <a:lvl8pPr marL="13166969" indent="0">
              <a:buNone/>
              <a:defRPr sz="6533" b="1"/>
            </a:lvl8pPr>
            <a:lvl9pPr marL="15047965" indent="0">
              <a:buNone/>
              <a:defRPr sz="65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1"/>
            <a:ext cx="19400520" cy="18966182"/>
          </a:xfrm>
        </p:spPr>
        <p:txBody>
          <a:bodyPr/>
          <a:lstStyle>
            <a:lvl1pPr>
              <a:defRPr sz="9866"/>
            </a:lvl1pPr>
            <a:lvl2pPr>
              <a:defRPr sz="8266"/>
            </a:lvl2pPr>
            <a:lvl3pPr>
              <a:defRPr sz="7466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2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0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0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</p:spPr>
        <p:txBody>
          <a:bodyPr anchor="b"/>
          <a:lstStyle>
            <a:lvl1pPr algn="l">
              <a:defRPr sz="82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3200"/>
            </a:lvl1pPr>
            <a:lvl2pPr>
              <a:defRPr sz="11466"/>
            </a:lvl2pPr>
            <a:lvl3pPr>
              <a:defRPr sz="9866"/>
            </a:lvl3pPr>
            <a:lvl4pPr>
              <a:defRPr sz="8266"/>
            </a:lvl4pPr>
            <a:lvl5pPr>
              <a:defRPr sz="8266"/>
            </a:lvl5pPr>
            <a:lvl6pPr>
              <a:defRPr sz="8266"/>
            </a:lvl6pPr>
            <a:lvl7pPr>
              <a:defRPr sz="8266"/>
            </a:lvl7pPr>
            <a:lvl8pPr>
              <a:defRPr sz="8266"/>
            </a:lvl8pPr>
            <a:lvl9pPr>
              <a:defRPr sz="8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3" cy="22517102"/>
          </a:xfrm>
        </p:spPr>
        <p:txBody>
          <a:bodyPr/>
          <a:lstStyle>
            <a:lvl1pPr marL="0" indent="0">
              <a:buNone/>
              <a:defRPr sz="5733"/>
            </a:lvl1pPr>
            <a:lvl2pPr marL="1880996" indent="0">
              <a:buNone/>
              <a:defRPr sz="4933"/>
            </a:lvl2pPr>
            <a:lvl3pPr marL="3761991" indent="0">
              <a:buNone/>
              <a:defRPr sz="4133"/>
            </a:lvl3pPr>
            <a:lvl4pPr marL="5642987" indent="0">
              <a:buNone/>
              <a:defRPr sz="3733"/>
            </a:lvl4pPr>
            <a:lvl5pPr marL="7523983" indent="0">
              <a:buNone/>
              <a:defRPr sz="3733"/>
            </a:lvl5pPr>
            <a:lvl6pPr marL="9404978" indent="0">
              <a:buNone/>
              <a:defRPr sz="3733"/>
            </a:lvl6pPr>
            <a:lvl7pPr marL="11285974" indent="0">
              <a:buNone/>
              <a:defRPr sz="3733"/>
            </a:lvl7pPr>
            <a:lvl8pPr marL="13166969" indent="0">
              <a:buNone/>
              <a:defRPr sz="3733"/>
            </a:lvl8pPr>
            <a:lvl9pPr marL="15047965" indent="0">
              <a:buNone/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4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2"/>
          </a:xfrm>
        </p:spPr>
        <p:txBody>
          <a:bodyPr anchor="b"/>
          <a:lstStyle>
            <a:lvl1pPr algn="l">
              <a:defRPr sz="826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3200"/>
            </a:lvl1pPr>
            <a:lvl2pPr marL="1880996" indent="0">
              <a:buNone/>
              <a:defRPr sz="11466"/>
            </a:lvl2pPr>
            <a:lvl3pPr marL="3761991" indent="0">
              <a:buNone/>
              <a:defRPr sz="9866"/>
            </a:lvl3pPr>
            <a:lvl4pPr marL="5642987" indent="0">
              <a:buNone/>
              <a:defRPr sz="8266"/>
            </a:lvl4pPr>
            <a:lvl5pPr marL="7523983" indent="0">
              <a:buNone/>
              <a:defRPr sz="8266"/>
            </a:lvl5pPr>
            <a:lvl6pPr marL="9404978" indent="0">
              <a:buNone/>
              <a:defRPr sz="8266"/>
            </a:lvl6pPr>
            <a:lvl7pPr marL="11285974" indent="0">
              <a:buNone/>
              <a:defRPr sz="8266"/>
            </a:lvl7pPr>
            <a:lvl8pPr marL="13166969" indent="0">
              <a:buNone/>
              <a:defRPr sz="8266"/>
            </a:lvl8pPr>
            <a:lvl9pPr marL="15047965" indent="0">
              <a:buNone/>
              <a:defRPr sz="82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8"/>
          </a:xfrm>
        </p:spPr>
        <p:txBody>
          <a:bodyPr/>
          <a:lstStyle>
            <a:lvl1pPr marL="0" indent="0">
              <a:buNone/>
              <a:defRPr sz="5733"/>
            </a:lvl1pPr>
            <a:lvl2pPr marL="1880996" indent="0">
              <a:buNone/>
              <a:defRPr sz="4933"/>
            </a:lvl2pPr>
            <a:lvl3pPr marL="3761991" indent="0">
              <a:buNone/>
              <a:defRPr sz="4133"/>
            </a:lvl3pPr>
            <a:lvl4pPr marL="5642987" indent="0">
              <a:buNone/>
              <a:defRPr sz="3733"/>
            </a:lvl4pPr>
            <a:lvl5pPr marL="7523983" indent="0">
              <a:buNone/>
              <a:defRPr sz="3733"/>
            </a:lvl5pPr>
            <a:lvl6pPr marL="9404978" indent="0">
              <a:buNone/>
              <a:defRPr sz="3733"/>
            </a:lvl6pPr>
            <a:lvl7pPr marL="11285974" indent="0">
              <a:buNone/>
              <a:defRPr sz="3733"/>
            </a:lvl7pPr>
            <a:lvl8pPr marL="13166969" indent="0">
              <a:buNone/>
              <a:defRPr sz="3733"/>
            </a:lvl8pPr>
            <a:lvl9pPr marL="15047965" indent="0">
              <a:buNone/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7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8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1" y="3162303"/>
            <a:ext cx="35547303" cy="67414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6" y="3162303"/>
            <a:ext cx="105925617" cy="67414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5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282156" tIns="141078" rIns="282156" bIns="1410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282156" tIns="141078" rIns="282156" bIns="1410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l">
              <a:defRPr sz="4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A2A47-00E3-444A-B880-77CA3AC1B6E7}" type="datetimeFigureOut">
              <a:rPr lang="en-US" smtClean="0"/>
              <a:t>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ctr">
              <a:defRPr sz="4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r">
              <a:defRPr sz="4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667DA-616F-804C-9BAF-30652A61B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4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80996" rtl="0" eaLnBrk="1" latinLnBrk="0" hangingPunct="1">
        <a:spcBef>
          <a:spcPct val="0"/>
        </a:spcBef>
        <a:buNone/>
        <a:defRPr sz="181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47" indent="-1410747" algn="l" defTabSz="1880996" rtl="0" eaLnBrk="1" latinLnBrk="0" hangingPunct="1">
        <a:spcBef>
          <a:spcPct val="20000"/>
        </a:spcBef>
        <a:buFont typeface="Arial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18" indent="-1175623" algn="l" defTabSz="1880996" rtl="0" eaLnBrk="1" latinLnBrk="0" hangingPunct="1">
        <a:spcBef>
          <a:spcPct val="20000"/>
        </a:spcBef>
        <a:buFont typeface="Arial"/>
        <a:buChar char="–"/>
        <a:defRPr sz="11466" kern="1200">
          <a:solidFill>
            <a:schemeClr val="tx1"/>
          </a:solidFill>
          <a:latin typeface="+mn-lt"/>
          <a:ea typeface="+mn-ea"/>
          <a:cs typeface="+mn-cs"/>
        </a:defRPr>
      </a:lvl2pPr>
      <a:lvl3pPr marL="4702489" indent="-940498" algn="l" defTabSz="1880996" rtl="0" eaLnBrk="1" latinLnBrk="0" hangingPunct="1">
        <a:spcBef>
          <a:spcPct val="20000"/>
        </a:spcBef>
        <a:buFont typeface="Arial"/>
        <a:buChar char="•"/>
        <a:defRPr sz="9866" kern="1200">
          <a:solidFill>
            <a:schemeClr val="tx1"/>
          </a:solidFill>
          <a:latin typeface="+mn-lt"/>
          <a:ea typeface="+mn-ea"/>
          <a:cs typeface="+mn-cs"/>
        </a:defRPr>
      </a:lvl3pPr>
      <a:lvl4pPr marL="6583485" indent="-940498" algn="l" defTabSz="1880996" rtl="0" eaLnBrk="1" latinLnBrk="0" hangingPunct="1">
        <a:spcBef>
          <a:spcPct val="20000"/>
        </a:spcBef>
        <a:buFont typeface="Arial"/>
        <a:buChar char="–"/>
        <a:defRPr sz="8266" kern="1200">
          <a:solidFill>
            <a:schemeClr val="tx1"/>
          </a:solidFill>
          <a:latin typeface="+mn-lt"/>
          <a:ea typeface="+mn-ea"/>
          <a:cs typeface="+mn-cs"/>
        </a:defRPr>
      </a:lvl4pPr>
      <a:lvl5pPr marL="8464480" indent="-940498" algn="l" defTabSz="1880996" rtl="0" eaLnBrk="1" latinLnBrk="0" hangingPunct="1">
        <a:spcBef>
          <a:spcPct val="20000"/>
        </a:spcBef>
        <a:buFont typeface="Arial"/>
        <a:buChar char="»"/>
        <a:defRPr sz="8266" kern="1200">
          <a:solidFill>
            <a:schemeClr val="tx1"/>
          </a:solidFill>
          <a:latin typeface="+mn-lt"/>
          <a:ea typeface="+mn-ea"/>
          <a:cs typeface="+mn-cs"/>
        </a:defRPr>
      </a:lvl5pPr>
      <a:lvl6pPr marL="10345476" indent="-940498" algn="l" defTabSz="1880996" rtl="0" eaLnBrk="1" latinLnBrk="0" hangingPunct="1">
        <a:spcBef>
          <a:spcPct val="20000"/>
        </a:spcBef>
        <a:buFont typeface="Arial"/>
        <a:buChar char="•"/>
        <a:defRPr sz="8266" kern="1200">
          <a:solidFill>
            <a:schemeClr val="tx1"/>
          </a:solidFill>
          <a:latin typeface="+mn-lt"/>
          <a:ea typeface="+mn-ea"/>
          <a:cs typeface="+mn-cs"/>
        </a:defRPr>
      </a:lvl6pPr>
      <a:lvl7pPr marL="12226472" indent="-940498" algn="l" defTabSz="1880996" rtl="0" eaLnBrk="1" latinLnBrk="0" hangingPunct="1">
        <a:spcBef>
          <a:spcPct val="20000"/>
        </a:spcBef>
        <a:buFont typeface="Arial"/>
        <a:buChar char="•"/>
        <a:defRPr sz="8266" kern="1200">
          <a:solidFill>
            <a:schemeClr val="tx1"/>
          </a:solidFill>
          <a:latin typeface="+mn-lt"/>
          <a:ea typeface="+mn-ea"/>
          <a:cs typeface="+mn-cs"/>
        </a:defRPr>
      </a:lvl7pPr>
      <a:lvl8pPr marL="14107467" indent="-940498" algn="l" defTabSz="1880996" rtl="0" eaLnBrk="1" latinLnBrk="0" hangingPunct="1">
        <a:spcBef>
          <a:spcPct val="20000"/>
        </a:spcBef>
        <a:buFont typeface="Arial"/>
        <a:buChar char="•"/>
        <a:defRPr sz="8266" kern="1200">
          <a:solidFill>
            <a:schemeClr val="tx1"/>
          </a:solidFill>
          <a:latin typeface="+mn-lt"/>
          <a:ea typeface="+mn-ea"/>
          <a:cs typeface="+mn-cs"/>
        </a:defRPr>
      </a:lvl8pPr>
      <a:lvl9pPr marL="15988463" indent="-940498" algn="l" defTabSz="1880996" rtl="0" eaLnBrk="1" latinLnBrk="0" hangingPunct="1">
        <a:spcBef>
          <a:spcPct val="20000"/>
        </a:spcBef>
        <a:buFont typeface="Arial"/>
        <a:buChar char="•"/>
        <a:defRPr sz="82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1pPr>
      <a:lvl2pPr marL="1880996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2pPr>
      <a:lvl3pPr marL="3761991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3pPr>
      <a:lvl4pPr marL="5642987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4pPr>
      <a:lvl5pPr marL="7523983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5pPr>
      <a:lvl6pPr marL="9404978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6pPr>
      <a:lvl7pPr marL="11285974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7pPr>
      <a:lvl8pPr marL="13166969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8pPr>
      <a:lvl9pPr marL="15047965" algn="l" defTabSz="1880996" rtl="0" eaLnBrk="1" latinLnBrk="0" hangingPunct="1">
        <a:defRPr sz="74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centilebrain.org/#/brainAG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9DB624-97C3-DE40-A78B-42D81FBC596D}"/>
              </a:ext>
            </a:extLst>
          </p:cNvPr>
          <p:cNvSpPr/>
          <p:nvPr/>
        </p:nvSpPr>
        <p:spPr>
          <a:xfrm>
            <a:off x="0" y="-480021"/>
            <a:ext cx="43891200" cy="5864574"/>
          </a:xfrm>
          <a:prstGeom prst="rect">
            <a:avLst/>
          </a:prstGeom>
          <a:solidFill>
            <a:srgbClr val="C1E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713838" y="-144252"/>
            <a:ext cx="27747464" cy="347787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1000" b="1" dirty="0">
                <a:solidFill>
                  <a:srgbClr val="00558A"/>
                </a:solidFill>
                <a:latin typeface="+mj-lt"/>
              </a:rPr>
              <a:t>Multi-modal Investigation of the Relationship Between Stress and Brain Age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84762" y="3367619"/>
            <a:ext cx="42721674" cy="209288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5000" b="1" dirty="0">
                <a:solidFill>
                  <a:srgbClr val="00558A"/>
                </a:solidFill>
                <a:latin typeface="+mn-lt"/>
              </a:rPr>
              <a:t>Sarah Syed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Rotem Dan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1,2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Emma Palermo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Lauren Hutson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Aliza Brown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</a:t>
            </a:r>
            <a:r>
              <a:rPr lang="en-US" sz="5000" b="1" dirty="0" err="1">
                <a:solidFill>
                  <a:srgbClr val="00558A"/>
                </a:solidFill>
                <a:latin typeface="+mn-lt"/>
              </a:rPr>
              <a:t>Chenyawen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 Zhu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Abigail Stein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Fei Du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1,2</a:t>
            </a:r>
            <a:r>
              <a:rPr lang="en-US" sz="5000" b="1" dirty="0">
                <a:solidFill>
                  <a:srgbClr val="00558A"/>
                </a:solidFill>
                <a:latin typeface="+mn-lt"/>
              </a:rPr>
              <a:t>, Diego A. Pizzagalli</a:t>
            </a:r>
            <a:r>
              <a:rPr lang="en-US" sz="5000" b="1" baseline="30000" dirty="0">
                <a:solidFill>
                  <a:srgbClr val="00558A"/>
                </a:solidFill>
                <a:latin typeface="+mn-lt"/>
              </a:rPr>
              <a:t>1,2</a:t>
            </a:r>
          </a:p>
          <a:p>
            <a:pPr algn="ctr"/>
            <a:r>
              <a:rPr lang="en-US" sz="4000" baseline="30000" dirty="0">
                <a:solidFill>
                  <a:srgbClr val="00558A"/>
                </a:solidFill>
                <a:latin typeface="+mn-lt"/>
              </a:rPr>
              <a:t>1</a:t>
            </a:r>
            <a:r>
              <a:rPr lang="en-US" sz="4000" dirty="0">
                <a:solidFill>
                  <a:srgbClr val="00558A"/>
                </a:solidFill>
                <a:latin typeface="+mn-lt"/>
              </a:rPr>
              <a:t>Center for Depression, Anxiety and Stress Research, McLean Hospital, Belmont, MA 02478, USA</a:t>
            </a:r>
          </a:p>
          <a:p>
            <a:pPr algn="ctr"/>
            <a:r>
              <a:rPr lang="en-US" sz="4000" baseline="30000" dirty="0">
                <a:solidFill>
                  <a:srgbClr val="00558A"/>
                </a:solidFill>
                <a:latin typeface="+mn-lt"/>
              </a:rPr>
              <a:t>2</a:t>
            </a:r>
            <a:r>
              <a:rPr lang="en-US" sz="4000" dirty="0">
                <a:solidFill>
                  <a:srgbClr val="00558A"/>
                </a:solidFill>
                <a:latin typeface="+mn-lt"/>
              </a:rPr>
              <a:t>Department of Psychiatry, Harvard Medical School, Boston MA, 02115 USA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39A51E-C0FC-6A4A-AE7F-B8622F628CF6}"/>
              </a:ext>
            </a:extLst>
          </p:cNvPr>
          <p:cNvSpPr txBox="1"/>
          <p:nvPr/>
        </p:nvSpPr>
        <p:spPr>
          <a:xfrm>
            <a:off x="1173849" y="7394168"/>
            <a:ext cx="13074469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Depression and stress are linked to changes in cortical thickness and accelerated brain aging. </a:t>
            </a:r>
          </a:p>
          <a:p>
            <a:endParaRPr lang="en-US" sz="1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Childhood adversity has been associated with abnormal brain age gap estimates (brain AGE). </a:t>
            </a:r>
            <a:r>
              <a:rPr lang="en-US" sz="3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 role of oxidative stress in brain aging remains unexplored in women with maltreatment history.</a:t>
            </a:r>
          </a:p>
          <a:p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investigate the impact of stress on brain aging, we conducted a multimodal stress assessment in females with lifetime depression, examining psychosocial (maltreatment) and physiological (oxidative) stress. </a:t>
            </a:r>
          </a:p>
          <a:p>
            <a:endParaRPr lang="en-US" sz="15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hypothesized higher multiplicity (number of maltreatment subtypes reported), duration, and severity of childhood maltreatment, as well as increased oxidative stress, would be linked to increased brain AGE.</a:t>
            </a:r>
            <a:endParaRPr lang="en-US" sz="3400" u="none" strike="noStrik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17BD5EF-3C27-3DA1-F447-C8F4A1584533}"/>
              </a:ext>
            </a:extLst>
          </p:cNvPr>
          <p:cNvGrpSpPr/>
          <p:nvPr/>
        </p:nvGrpSpPr>
        <p:grpSpPr>
          <a:xfrm>
            <a:off x="1228631" y="5754752"/>
            <a:ext cx="12984480" cy="929481"/>
            <a:chOff x="1221598" y="7027028"/>
            <a:chExt cx="12984480" cy="92948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1B34B0B-6D5A-6140-92D1-84641B4026B3}"/>
                </a:ext>
              </a:extLst>
            </p:cNvPr>
            <p:cNvSpPr/>
            <p:nvPr/>
          </p:nvSpPr>
          <p:spPr>
            <a:xfrm>
              <a:off x="1221598" y="7027028"/>
              <a:ext cx="12984480" cy="929481"/>
            </a:xfrm>
            <a:prstGeom prst="rect">
              <a:avLst/>
            </a:prstGeom>
            <a:solidFill>
              <a:srgbClr val="005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F6E0ADBB-CE1B-2B43-A133-C419C06593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605" y="7065998"/>
              <a:ext cx="8961907" cy="8309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4800" dirty="0">
                  <a:latin typeface="Calibri"/>
                  <a:cs typeface="Calibri"/>
                </a:rPr>
                <a:t>Background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3A76F4EA-6B1B-8545-BCF2-F88904BE017B}"/>
              </a:ext>
            </a:extLst>
          </p:cNvPr>
          <p:cNvSpPr/>
          <p:nvPr/>
        </p:nvSpPr>
        <p:spPr>
          <a:xfrm>
            <a:off x="15728484" y="5772455"/>
            <a:ext cx="12984480" cy="929481"/>
          </a:xfrm>
          <a:prstGeom prst="rect">
            <a:avLst/>
          </a:prstGeom>
          <a:solidFill>
            <a:srgbClr val="005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50A063-07A7-594C-B9DC-5B2765F1A24C}"/>
              </a:ext>
            </a:extLst>
          </p:cNvPr>
          <p:cNvSpPr txBox="1"/>
          <p:nvPr/>
        </p:nvSpPr>
        <p:spPr>
          <a:xfrm>
            <a:off x="1131608" y="16894866"/>
            <a:ext cx="12822017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Sample: 33 females (ages 20-32 years) across 3 groups:  12 with major depressive disorder </a:t>
            </a:r>
            <a:r>
              <a:rPr lang="en-US" sz="3400" b="1" i="0" u="none" strike="noStrike" dirty="0">
                <a:solidFill>
                  <a:srgbClr val="000000"/>
                </a:solidFill>
                <a:effectLst/>
              </a:rPr>
              <a:t>(MDD) </a:t>
            </a:r>
            <a:r>
              <a:rPr lang="en-US" sz="3400" i="0" u="none" strike="noStrike" dirty="0">
                <a:solidFill>
                  <a:srgbClr val="000000"/>
                </a:solidFill>
                <a:effectLst/>
              </a:rPr>
              <a:t>; 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10 with MDD and history of childhood sexual abuse (CSA) occurring between ages 11-18 </a:t>
            </a:r>
            <a:r>
              <a:rPr lang="en-US" sz="3400" b="1" i="0" u="none" strike="noStrike" dirty="0">
                <a:solidFill>
                  <a:srgbClr val="000000"/>
                </a:solidFill>
                <a:effectLst/>
              </a:rPr>
              <a:t>(MDD/CSA) </a:t>
            </a:r>
            <a:r>
              <a:rPr lang="en-US" sz="3400" i="0" u="none" strike="noStrike" dirty="0">
                <a:solidFill>
                  <a:srgbClr val="000000"/>
                </a:solidFill>
                <a:effectLst/>
              </a:rPr>
              <a:t>; 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11 with remitted MDD and CSA between ages 11-18 </a:t>
            </a:r>
            <a:r>
              <a:rPr lang="en-US" sz="3400" b="1" i="0" u="none" strike="noStrike" dirty="0">
                <a:solidFill>
                  <a:srgbClr val="000000"/>
                </a:solidFill>
                <a:effectLst/>
              </a:rPr>
              <a:t>(</a:t>
            </a:r>
            <a:r>
              <a:rPr lang="en-US" sz="3400" b="1" i="0" u="none" strike="noStrike" dirty="0" err="1">
                <a:solidFill>
                  <a:srgbClr val="000000"/>
                </a:solidFill>
                <a:effectLst/>
              </a:rPr>
              <a:t>rMDD</a:t>
            </a:r>
            <a:r>
              <a:rPr lang="en-US" sz="3400" b="1" i="0" u="none" strike="noStrike" dirty="0">
                <a:solidFill>
                  <a:srgbClr val="000000"/>
                </a:solidFill>
                <a:effectLst/>
              </a:rPr>
              <a:t>/CSA).  </a:t>
            </a:r>
          </a:p>
          <a:p>
            <a:endParaRPr lang="en-US" sz="1500" b="1" i="0" u="none" strike="noStrike" dirty="0">
              <a:solidFill>
                <a:srgbClr val="000000"/>
              </a:solidFill>
              <a:effectLst/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Participants completed the Maltreatment and Abuse Chronology of Exposure (MACE) and underwent an fMRI and MRS scan </a:t>
            </a:r>
            <a:r>
              <a:rPr lang="en-US" sz="3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/>
            <a:endParaRPr lang="en-US" sz="1500" dirty="0">
              <a:solidFill>
                <a:srgbClr val="000000"/>
              </a:solidFill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Brain AGE was estimated from structural MRI data utilizing </a:t>
            </a:r>
            <a:r>
              <a:rPr lang="en-US" sz="3400" b="0" i="0" u="none" strike="noStrike" dirty="0" err="1">
                <a:solidFill>
                  <a:srgbClr val="000000"/>
                </a:solidFill>
                <a:effectLst/>
              </a:rPr>
              <a:t>FreeSurfer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en-US" sz="3400" b="0" i="0" u="none" strike="noStrike" dirty="0" err="1">
                <a:solidFill>
                  <a:srgbClr val="000000"/>
                </a:solidFill>
                <a:effectLst/>
              </a:rPr>
              <a:t>CentileBrain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 tool (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  <a:hlinkClick r:id="rId3"/>
              </a:rPr>
              <a:t>https://centilebrain.org/#/brainAGE</a:t>
            </a: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).</a:t>
            </a:r>
          </a:p>
          <a:p>
            <a:pPr algn="l" rtl="0" fontAlgn="base"/>
            <a:endParaRPr lang="en-US" sz="1500" b="0" i="0" u="none" strike="noStrike" dirty="0">
              <a:solidFill>
                <a:srgbClr val="000000"/>
              </a:solidFill>
              <a:effectLst/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Oxidative stress was quantified by the redox ratio (NAD+/NADH) collected on a 4T MRI scanner.</a:t>
            </a:r>
          </a:p>
          <a:p>
            <a:pPr algn="l" rtl="0" fontAlgn="base"/>
            <a:endParaRPr lang="en-US" sz="1500" dirty="0">
              <a:solidFill>
                <a:srgbClr val="000000"/>
              </a:solidFill>
            </a:endParaRP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3400" b="0" i="0" u="none" strike="noStrike" dirty="0">
                <a:solidFill>
                  <a:srgbClr val="000000"/>
                </a:solidFill>
                <a:effectLst/>
              </a:rPr>
              <a:t>Multiple linear regressions were utilized in R to test relationships between brain AGE and childhood maltreatment (multiplicity, duration, severity), as well as between brain AGE and oxidative stress.</a:t>
            </a:r>
            <a:endParaRPr lang="en-US" sz="3400" b="0" i="0" dirty="0">
              <a:solidFill>
                <a:srgbClr val="000000"/>
              </a:solidFill>
              <a:effectLst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D7BBF4B-0E96-B45C-5AD1-4CB3365D828D}"/>
              </a:ext>
            </a:extLst>
          </p:cNvPr>
          <p:cNvGrpSpPr/>
          <p:nvPr/>
        </p:nvGrpSpPr>
        <p:grpSpPr>
          <a:xfrm>
            <a:off x="1105951" y="15792165"/>
            <a:ext cx="12984480" cy="929481"/>
            <a:chOff x="1221598" y="15458757"/>
            <a:chExt cx="12984480" cy="92948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A553BB1-0823-9E47-B0A5-04A3C467097A}"/>
                </a:ext>
              </a:extLst>
            </p:cNvPr>
            <p:cNvSpPr/>
            <p:nvPr/>
          </p:nvSpPr>
          <p:spPr>
            <a:xfrm>
              <a:off x="1221598" y="15458757"/>
              <a:ext cx="12984480" cy="929481"/>
            </a:xfrm>
            <a:prstGeom prst="rect">
              <a:avLst/>
            </a:prstGeom>
            <a:solidFill>
              <a:srgbClr val="005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1">
              <a:extLst>
                <a:ext uri="{FF2B5EF4-FFF2-40B4-BE49-F238E27FC236}">
                  <a16:creationId xmlns:a16="http://schemas.microsoft.com/office/drawing/2014/main" id="{7D24C6DD-1A0B-C64E-B718-479C21C76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605" y="15497727"/>
              <a:ext cx="8961907" cy="8309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4800" dirty="0">
                  <a:latin typeface="Calibri"/>
                  <a:cs typeface="Calibri"/>
                </a:rPr>
                <a:t>Study Methods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3D364C81-B062-5944-81EC-284E3AD5B4F1}"/>
              </a:ext>
            </a:extLst>
          </p:cNvPr>
          <p:cNvSpPr/>
          <p:nvPr/>
        </p:nvSpPr>
        <p:spPr>
          <a:xfrm>
            <a:off x="30095348" y="29096978"/>
            <a:ext cx="12984480" cy="929481"/>
          </a:xfrm>
          <a:prstGeom prst="rect">
            <a:avLst/>
          </a:prstGeom>
          <a:solidFill>
            <a:srgbClr val="005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1DCF40-E64B-6D41-8185-9494E83FD739}"/>
              </a:ext>
            </a:extLst>
          </p:cNvPr>
          <p:cNvSpPr txBox="1"/>
          <p:nvPr/>
        </p:nvSpPr>
        <p:spPr>
          <a:xfrm>
            <a:off x="30095347" y="30181277"/>
            <a:ext cx="129844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Blanco, et al (2015).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Neuroscience &amp; Biobehavioral Reviews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57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63–69.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Bellis, M. D., </a:t>
            </a: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al., 1994.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Journal of Clinical Endocrinology and Metabolism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78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(2). </a:t>
            </a:r>
          </a:p>
          <a:p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Ge, R., et al (2024).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Lancet Digital Health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(3). </a:t>
            </a:r>
          </a:p>
          <a:p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Schieber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M., &amp; Chandel, N. S. (2014).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Current Biology : CB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(10). </a:t>
            </a:r>
          </a:p>
          <a:p>
            <a:r>
              <a:rPr lang="en-US" sz="2500" b="0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Teicher</a:t>
            </a:r>
            <a:r>
              <a:rPr lang="en-US" sz="2500" b="0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M. H., &amp; </a:t>
            </a:r>
            <a:r>
              <a:rPr lang="en-US" sz="2500" b="0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Parigger</a:t>
            </a:r>
            <a:r>
              <a:rPr lang="en-US" sz="2500" b="0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A. (2015). </a:t>
            </a:r>
            <a:r>
              <a:rPr lang="en-US" sz="2500" b="0" i="1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2500" b="0" i="1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en-US" sz="2500" b="0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2500" b="0" i="1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500" b="0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(2). </a:t>
            </a:r>
          </a:p>
          <a:p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sz="2500" dirty="0"/>
          </a:p>
        </p:txBody>
      </p:sp>
      <p:sp>
        <p:nvSpPr>
          <p:cNvPr id="47" name="TextBox 1">
            <a:extLst>
              <a:ext uri="{FF2B5EF4-FFF2-40B4-BE49-F238E27FC236}">
                <a16:creationId xmlns:a16="http://schemas.microsoft.com/office/drawing/2014/main" id="{25438614-1FDC-6449-90BD-BF7541757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8696" y="29096978"/>
            <a:ext cx="8961907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800" dirty="0">
                <a:latin typeface="Calibri"/>
                <a:cs typeface="Calibri"/>
              </a:rPr>
              <a:t>References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69ABD32-4A63-E548-9729-BE66BA1BACC4}"/>
              </a:ext>
            </a:extLst>
          </p:cNvPr>
          <p:cNvSpPr/>
          <p:nvPr/>
        </p:nvSpPr>
        <p:spPr>
          <a:xfrm>
            <a:off x="30000129" y="22985676"/>
            <a:ext cx="12984480" cy="929481"/>
          </a:xfrm>
          <a:prstGeom prst="rect">
            <a:avLst/>
          </a:prstGeom>
          <a:solidFill>
            <a:srgbClr val="005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56D7C750-F26B-4249-AC53-B1AA1B18F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0568" y="23097262"/>
            <a:ext cx="8961907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800" dirty="0">
                <a:latin typeface="Calibri"/>
                <a:cs typeface="Calibri"/>
              </a:rPr>
              <a:t>Conclusion</a:t>
            </a: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484C561-F4DC-087C-B8B9-2377A1A8B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330" y="292366"/>
            <a:ext cx="6379413" cy="1369895"/>
          </a:xfrm>
          <a:prstGeom prst="rect">
            <a:avLst/>
          </a:prstGeom>
        </p:spPr>
      </p:pic>
      <p:pic>
        <p:nvPicPr>
          <p:cNvPr id="3" name="Picture 2" descr="HMS_Affiliate.png">
            <a:extLst>
              <a:ext uri="{FF2B5EF4-FFF2-40B4-BE49-F238E27FC236}">
                <a16:creationId xmlns:a16="http://schemas.microsoft.com/office/drawing/2014/main" id="{11AA62D8-FB6A-E049-A615-A2F5333621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8859" y="134083"/>
            <a:ext cx="8043487" cy="1394536"/>
          </a:xfrm>
          <a:prstGeom prst="rect">
            <a:avLst/>
          </a:prstGeom>
        </p:spPr>
      </p:pic>
      <p:sp>
        <p:nvSpPr>
          <p:cNvPr id="68" name="TextBox 1">
            <a:extLst>
              <a:ext uri="{FF2B5EF4-FFF2-40B4-BE49-F238E27FC236}">
                <a16:creationId xmlns:a16="http://schemas.microsoft.com/office/drawing/2014/main" id="{61D7DDC2-2583-1A41-9974-B140E6732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3491" y="5837787"/>
            <a:ext cx="12669473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800" dirty="0">
                <a:latin typeface="Calibri"/>
                <a:cs typeface="Calibri"/>
              </a:rPr>
              <a:t>Childhood Maltreatment and Brain Age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474ACD-22F6-87D1-2DF3-A157E856281B}"/>
              </a:ext>
            </a:extLst>
          </p:cNvPr>
          <p:cNvSpPr txBox="1"/>
          <p:nvPr/>
        </p:nvSpPr>
        <p:spPr>
          <a:xfrm>
            <a:off x="15728484" y="22536231"/>
            <a:ext cx="12990709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dirty="0"/>
              <a:t>A trend for interaction between multiplicity and group was found (</a:t>
            </a:r>
            <a:r>
              <a:rPr lang="en-US" sz="3200" i="1" dirty="0"/>
              <a:t>t</a:t>
            </a:r>
            <a:r>
              <a:rPr lang="en-US" sz="3200" dirty="0"/>
              <a:t>(17)=-1.97, </a:t>
            </a:r>
            <a:r>
              <a:rPr lang="en-US" sz="3200" i="1" dirty="0"/>
              <a:t>p</a:t>
            </a:r>
            <a:r>
              <a:rPr lang="en-US" sz="3200" dirty="0"/>
              <a:t>=0.07), driven by a positive association for the MDD/CSA group. </a:t>
            </a:r>
          </a:p>
          <a:p>
            <a:endParaRPr lang="en-US" sz="3500" dirty="0">
              <a:ea typeface="Calibri"/>
              <a:cs typeface="Calibri"/>
            </a:endParaRPr>
          </a:p>
          <a:p>
            <a:endParaRPr lang="en-US" sz="3500" dirty="0">
              <a:ea typeface="Calibri"/>
              <a:cs typeface="Calibri"/>
            </a:endParaRPr>
          </a:p>
          <a:p>
            <a:endParaRPr lang="en-US" sz="3500" dirty="0">
              <a:ea typeface="Calibri"/>
              <a:cs typeface="Calibri"/>
            </a:endParaRPr>
          </a:p>
          <a:p>
            <a:endParaRPr lang="en-US" sz="3500" dirty="0">
              <a:ea typeface="Calibri"/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667F03-141D-057A-8C1D-8F6009350326}"/>
              </a:ext>
            </a:extLst>
          </p:cNvPr>
          <p:cNvSpPr txBox="1"/>
          <p:nvPr/>
        </p:nvSpPr>
        <p:spPr>
          <a:xfrm>
            <a:off x="15450244" y="31211039"/>
            <a:ext cx="12990709" cy="29101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ea typeface="Calibri"/>
                <a:cs typeface="Calibri"/>
              </a:rPr>
              <a:t>A significant interaction of duration and group (</a:t>
            </a:r>
            <a:r>
              <a:rPr lang="en-US" sz="3200" i="1" dirty="0">
                <a:ea typeface="Calibri"/>
                <a:cs typeface="Calibri"/>
              </a:rPr>
              <a:t>t</a:t>
            </a:r>
            <a:r>
              <a:rPr lang="en-US" sz="3200" dirty="0">
                <a:ea typeface="Calibri"/>
                <a:cs typeface="Calibri"/>
              </a:rPr>
              <a:t>(17)=-2.91, </a:t>
            </a:r>
            <a:r>
              <a:rPr lang="en-US" sz="3200" i="1" dirty="0">
                <a:ea typeface="Calibri"/>
                <a:cs typeface="Calibri"/>
              </a:rPr>
              <a:t>p</a:t>
            </a:r>
            <a:r>
              <a:rPr lang="en-US" sz="3200" dirty="0">
                <a:ea typeface="Calibri"/>
                <a:cs typeface="Calibri"/>
              </a:rPr>
              <a:t>=0.01) was found. Post hoc simple slopes analysis indicated a significant positive association with brain AGE only for the MDD/CSA group (</a:t>
            </a:r>
            <a:r>
              <a:rPr lang="en-US" sz="3200" i="1" dirty="0">
                <a:ea typeface="Calibri"/>
                <a:cs typeface="Calibri"/>
              </a:rPr>
              <a:t>t</a:t>
            </a:r>
            <a:r>
              <a:rPr lang="en-US" sz="3200" dirty="0">
                <a:ea typeface="Calibri"/>
                <a:cs typeface="Calibri"/>
              </a:rPr>
              <a:t>(17)=2.93, </a:t>
            </a:r>
            <a:r>
              <a:rPr lang="en-US" sz="3200" i="1" dirty="0">
                <a:ea typeface="Calibri"/>
                <a:cs typeface="Calibri"/>
              </a:rPr>
              <a:t>p</a:t>
            </a:r>
            <a:r>
              <a:rPr lang="en-US" sz="3200" dirty="0">
                <a:ea typeface="Calibri"/>
                <a:cs typeface="Calibri"/>
              </a:rPr>
              <a:t>=0.01).</a:t>
            </a:r>
          </a:p>
          <a:p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5AA279D-0D26-B7EB-69BA-F91A70A13252}"/>
              </a:ext>
            </a:extLst>
          </p:cNvPr>
          <p:cNvSpPr txBox="1"/>
          <p:nvPr/>
        </p:nvSpPr>
        <p:spPr>
          <a:xfrm>
            <a:off x="15660677" y="14209006"/>
            <a:ext cx="12984480" cy="24160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ea typeface="Calibri"/>
                <a:cs typeface="Calibri"/>
              </a:rPr>
              <a:t>A trend for interaction between severity and group was found(</a:t>
            </a:r>
            <a:r>
              <a:rPr lang="en-US" sz="3200" i="1" dirty="0">
                <a:ea typeface="Calibri"/>
                <a:cs typeface="Calibri"/>
              </a:rPr>
              <a:t>t</a:t>
            </a:r>
            <a:r>
              <a:rPr lang="en-US" sz="3200" dirty="0">
                <a:ea typeface="Calibri"/>
                <a:cs typeface="Calibri"/>
              </a:rPr>
              <a:t>(17)=-1.90, </a:t>
            </a:r>
            <a:r>
              <a:rPr lang="en-US" sz="3200" i="1" dirty="0">
                <a:ea typeface="Calibri"/>
                <a:cs typeface="Calibri"/>
              </a:rPr>
              <a:t>p</a:t>
            </a:r>
            <a:r>
              <a:rPr lang="en-US" sz="3200" dirty="0">
                <a:ea typeface="Calibri"/>
                <a:cs typeface="Calibri"/>
              </a:rPr>
              <a:t>=0.07), driven by a positive association with brain AGE for the MDD/CSAs.  </a:t>
            </a:r>
          </a:p>
          <a:p>
            <a:pPr algn="l"/>
            <a:endParaRPr lang="en-US" sz="8700" dirty="0">
              <a:ea typeface="Calibri"/>
              <a:cs typeface="Calibri"/>
            </a:endParaRPr>
          </a:p>
        </p:txBody>
      </p:sp>
      <p:sp>
        <p:nvSpPr>
          <p:cNvPr id="76" name="TextBox 1">
            <a:extLst>
              <a:ext uri="{FF2B5EF4-FFF2-40B4-BE49-F238E27FC236}">
                <a16:creationId xmlns:a16="http://schemas.microsoft.com/office/drawing/2014/main" id="{9ABCE659-7F31-5016-739B-D47044185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0128" y="16576470"/>
            <a:ext cx="12901480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4800" dirty="0">
                <a:latin typeface="Calibri"/>
                <a:ea typeface="ＭＳ Ｐゴシック"/>
                <a:cs typeface="Calibri"/>
              </a:rPr>
              <a:t>Physiological Stress (Redox Findings)</a:t>
            </a:r>
            <a:endParaRPr lang="en-US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4061CFE-F710-1337-D29F-8B08674DD886}"/>
              </a:ext>
            </a:extLst>
          </p:cNvPr>
          <p:cNvGrpSpPr/>
          <p:nvPr/>
        </p:nvGrpSpPr>
        <p:grpSpPr>
          <a:xfrm>
            <a:off x="30000128" y="14639417"/>
            <a:ext cx="13320048" cy="929481"/>
            <a:chOff x="29737194" y="17148933"/>
            <a:chExt cx="13320048" cy="929481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DFDEF82-5DA7-E1A9-2C30-368B4491346E}"/>
                </a:ext>
              </a:extLst>
            </p:cNvPr>
            <p:cNvSpPr/>
            <p:nvPr/>
          </p:nvSpPr>
          <p:spPr>
            <a:xfrm>
              <a:off x="29737194" y="17148933"/>
              <a:ext cx="12984480" cy="929481"/>
            </a:xfrm>
            <a:prstGeom prst="rect">
              <a:avLst/>
            </a:prstGeom>
            <a:solidFill>
              <a:srgbClr val="005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1">
              <a:extLst>
                <a:ext uri="{FF2B5EF4-FFF2-40B4-BE49-F238E27FC236}">
                  <a16:creationId xmlns:a16="http://schemas.microsoft.com/office/drawing/2014/main" id="{07D1E72E-B35C-C84E-B305-2EAE9EA00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5762" y="17149846"/>
              <a:ext cx="12901480" cy="83099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lvl1pPr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4800" dirty="0">
                  <a:latin typeface="Calibri"/>
                  <a:ea typeface="ＭＳ Ｐゴシック"/>
                  <a:cs typeface="Calibri"/>
                </a:rPr>
                <a:t>Oxidative Stress and Brain Age</a:t>
              </a:r>
              <a:endParaRPr lang="en-US" dirty="0"/>
            </a:p>
          </p:txBody>
        </p:sp>
      </p:grpSp>
      <p:pic>
        <p:nvPicPr>
          <p:cNvPr id="80" name="Picture 2">
            <a:extLst>
              <a:ext uri="{FF2B5EF4-FFF2-40B4-BE49-F238E27FC236}">
                <a16:creationId xmlns:a16="http://schemas.microsoft.com/office/drawing/2014/main" id="{EAB45B0B-973B-93F0-523C-1A44D820B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9646" y="15806630"/>
            <a:ext cx="12340896" cy="694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19E4B4F-827C-1EBC-A35B-D4087137735F}"/>
              </a:ext>
            </a:extLst>
          </p:cNvPr>
          <p:cNvSpPr txBox="1"/>
          <p:nvPr/>
        </p:nvSpPr>
        <p:spPr>
          <a:xfrm>
            <a:off x="29917128" y="24057844"/>
            <a:ext cx="1298448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b="1" dirty="0"/>
              <a:t>Childhood maltreatment was associated with accelerated brain aging for MDD/CSA participants. Oxidative stress trended toward association with increased brain aging across MDD individuals. </a:t>
            </a:r>
          </a:p>
          <a:p>
            <a:endParaRPr lang="en-US" sz="15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Depression and stress have known effects on increasing neural vulnerability to age-related declines in plasticity and structure. </a:t>
            </a:r>
          </a:p>
          <a:p>
            <a:endParaRPr lang="en-US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Unlike previous studies with broader age ranges, our sample of young adult females characterized by CSA offers novel insights into stress and brain aging processes. 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13837C15-0652-1D0D-37DC-6D072F591B0F}"/>
              </a:ext>
            </a:extLst>
          </p:cNvPr>
          <p:cNvGrpSpPr/>
          <p:nvPr/>
        </p:nvGrpSpPr>
        <p:grpSpPr>
          <a:xfrm>
            <a:off x="-339767" y="25397052"/>
            <a:ext cx="13664980" cy="6649775"/>
            <a:chOff x="-1382905" y="24564335"/>
            <a:chExt cx="14800925" cy="7015917"/>
          </a:xfrm>
        </p:grpSpPr>
        <p:sp>
          <p:nvSpPr>
            <p:cNvPr id="44" name="Google Shape;126;p22">
              <a:extLst>
                <a:ext uri="{FF2B5EF4-FFF2-40B4-BE49-F238E27FC236}">
                  <a16:creationId xmlns:a16="http://schemas.microsoft.com/office/drawing/2014/main" id="{37D2720A-ED79-C81B-5D60-B56CAB7F51ED}"/>
                </a:ext>
              </a:extLst>
            </p:cNvPr>
            <p:cNvSpPr/>
            <p:nvPr/>
          </p:nvSpPr>
          <p:spPr>
            <a:xfrm>
              <a:off x="9765084" y="29093553"/>
              <a:ext cx="2894311" cy="1085566"/>
            </a:xfrm>
            <a:prstGeom prst="roundRect">
              <a:avLst>
                <a:gd name="adj" fmla="val 50000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Redox Ratio (NAD+/NADH)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sp>
          <p:nvSpPr>
            <p:cNvPr id="61" name="Google Shape;134;p22">
              <a:extLst>
                <a:ext uri="{FF2B5EF4-FFF2-40B4-BE49-F238E27FC236}">
                  <a16:creationId xmlns:a16="http://schemas.microsoft.com/office/drawing/2014/main" id="{91E796FF-4C27-1B7F-7C10-4DA7407974E0}"/>
                </a:ext>
              </a:extLst>
            </p:cNvPr>
            <p:cNvSpPr txBox="1"/>
            <p:nvPr/>
          </p:nvSpPr>
          <p:spPr>
            <a:xfrm>
              <a:off x="-1382905" y="30546318"/>
              <a:ext cx="11349191" cy="1033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aseline="-25000" dirty="0">
                  <a:solidFill>
                    <a:schemeClr val="dk1"/>
                  </a:solidFill>
                </a:rPr>
                <a:t>n= 21 (MDD/CSA, rMDD/CSA)</a:t>
              </a:r>
              <a:endParaRPr sz="3500" baseline="-25000" dirty="0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aseline="-25000" dirty="0">
                  <a:solidFill>
                    <a:schemeClr val="dk1"/>
                  </a:solidFill>
                </a:rPr>
                <a:t>Maltreatment from ages 11-18 </a:t>
              </a:r>
              <a:endParaRPr sz="3500" baseline="-25000" dirty="0">
                <a:solidFill>
                  <a:schemeClr val="dk1"/>
                </a:solidFill>
              </a:endParaRPr>
            </a:p>
          </p:txBody>
        </p:sp>
        <p:sp>
          <p:nvSpPr>
            <p:cNvPr id="62" name="Google Shape;135;p22">
              <a:extLst>
                <a:ext uri="{FF2B5EF4-FFF2-40B4-BE49-F238E27FC236}">
                  <a16:creationId xmlns:a16="http://schemas.microsoft.com/office/drawing/2014/main" id="{5B9F907B-144C-C893-6A86-4061332443EE}"/>
                </a:ext>
              </a:extLst>
            </p:cNvPr>
            <p:cNvSpPr txBox="1"/>
            <p:nvPr/>
          </p:nvSpPr>
          <p:spPr>
            <a:xfrm>
              <a:off x="9184729" y="30546318"/>
              <a:ext cx="4233291" cy="9948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aseline="-25000" dirty="0">
                  <a:solidFill>
                    <a:schemeClr val="dk1"/>
                  </a:solidFill>
                </a:rPr>
                <a:t>n= 19 (MDD, MDD/CSA, rMDD/CSA)</a:t>
              </a:r>
              <a:endParaRPr sz="3500" baseline="-250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aseline="-25000" dirty="0">
                <a:solidFill>
                  <a:schemeClr val="dk1"/>
                </a:solidFill>
              </a:endParaRPr>
            </a:p>
          </p:txBody>
        </p:sp>
        <p:sp>
          <p:nvSpPr>
            <p:cNvPr id="30" name="Google Shape;122;p22">
              <a:extLst>
                <a:ext uri="{FF2B5EF4-FFF2-40B4-BE49-F238E27FC236}">
                  <a16:creationId xmlns:a16="http://schemas.microsoft.com/office/drawing/2014/main" id="{8651D5D7-D7D7-8B08-1AF5-93FD1BB824EC}"/>
                </a:ext>
              </a:extLst>
            </p:cNvPr>
            <p:cNvSpPr/>
            <p:nvPr/>
          </p:nvSpPr>
          <p:spPr>
            <a:xfrm>
              <a:off x="9335664" y="26728344"/>
              <a:ext cx="3714414" cy="1479196"/>
            </a:xfrm>
            <a:prstGeom prst="roundRect">
              <a:avLst>
                <a:gd name="adj" fmla="val 50000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Physiological Stress (Oxidative Stress)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sp>
          <p:nvSpPr>
            <p:cNvPr id="58" name="Google Shape;130;p22">
              <a:extLst>
                <a:ext uri="{FF2B5EF4-FFF2-40B4-BE49-F238E27FC236}">
                  <a16:creationId xmlns:a16="http://schemas.microsoft.com/office/drawing/2014/main" id="{AD363DDA-5BD1-3E70-55E1-3C1F4232FB8D}"/>
                </a:ext>
              </a:extLst>
            </p:cNvPr>
            <p:cNvSpPr/>
            <p:nvPr/>
          </p:nvSpPr>
          <p:spPr>
            <a:xfrm>
              <a:off x="141240" y="29118685"/>
              <a:ext cx="2677361" cy="1033934"/>
            </a:xfrm>
            <a:prstGeom prst="roundRect">
              <a:avLst>
                <a:gd name="adj" fmla="val 50000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Multiplicity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sp>
          <p:nvSpPr>
            <p:cNvPr id="29" name="Google Shape;121;p22">
              <a:extLst>
                <a:ext uri="{FF2B5EF4-FFF2-40B4-BE49-F238E27FC236}">
                  <a16:creationId xmlns:a16="http://schemas.microsoft.com/office/drawing/2014/main" id="{B6BA6458-EF0A-9438-6217-F5A5B847C566}"/>
                </a:ext>
              </a:extLst>
            </p:cNvPr>
            <p:cNvSpPr/>
            <p:nvPr/>
          </p:nvSpPr>
          <p:spPr>
            <a:xfrm>
              <a:off x="6036288" y="24564335"/>
              <a:ext cx="3786493" cy="1433422"/>
            </a:xfrm>
            <a:prstGeom prst="roundRect">
              <a:avLst>
                <a:gd name="adj" fmla="val 50000"/>
              </a:avLst>
            </a:prstGeom>
            <a:solidFill>
              <a:srgbClr val="0942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Multi-modal Investigation of Stress</a:t>
              </a:r>
            </a:p>
          </p:txBody>
        </p:sp>
        <p:sp>
          <p:nvSpPr>
            <p:cNvPr id="41" name="Google Shape;123;p22">
              <a:extLst>
                <a:ext uri="{FF2B5EF4-FFF2-40B4-BE49-F238E27FC236}">
                  <a16:creationId xmlns:a16="http://schemas.microsoft.com/office/drawing/2014/main" id="{8C5CEA7C-8479-C086-1F58-A98DFAAFDCB3}"/>
                </a:ext>
              </a:extLst>
            </p:cNvPr>
            <p:cNvSpPr/>
            <p:nvPr/>
          </p:nvSpPr>
          <p:spPr>
            <a:xfrm>
              <a:off x="2211009" y="26719978"/>
              <a:ext cx="3648533" cy="1445881"/>
            </a:xfrm>
            <a:prstGeom prst="roundRect">
              <a:avLst>
                <a:gd name="adj" fmla="val 50000"/>
              </a:avLst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Psychosocial Stress (Childhood Maltreatment)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sp>
          <p:nvSpPr>
            <p:cNvPr id="42" name="Google Shape;124;p22">
              <a:extLst>
                <a:ext uri="{FF2B5EF4-FFF2-40B4-BE49-F238E27FC236}">
                  <a16:creationId xmlns:a16="http://schemas.microsoft.com/office/drawing/2014/main" id="{CC8A534D-CA94-8792-D0D7-4C56F954D9EC}"/>
                </a:ext>
              </a:extLst>
            </p:cNvPr>
            <p:cNvSpPr/>
            <p:nvPr/>
          </p:nvSpPr>
          <p:spPr>
            <a:xfrm>
              <a:off x="2838817" y="29118685"/>
              <a:ext cx="2437151" cy="1065596"/>
            </a:xfrm>
            <a:prstGeom prst="roundRect">
              <a:avLst>
                <a:gd name="adj" fmla="val 50000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Duration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sp>
          <p:nvSpPr>
            <p:cNvPr id="43" name="Google Shape;125;p22">
              <a:extLst>
                <a:ext uri="{FF2B5EF4-FFF2-40B4-BE49-F238E27FC236}">
                  <a16:creationId xmlns:a16="http://schemas.microsoft.com/office/drawing/2014/main" id="{D5DB33F4-75FC-E511-66BB-DB339E17660E}"/>
                </a:ext>
              </a:extLst>
            </p:cNvPr>
            <p:cNvSpPr/>
            <p:nvPr/>
          </p:nvSpPr>
          <p:spPr>
            <a:xfrm>
              <a:off x="5359364" y="29102854"/>
              <a:ext cx="2480956" cy="1065596"/>
            </a:xfrm>
            <a:prstGeom prst="roundRect">
              <a:avLst>
                <a:gd name="adj" fmla="val 50000"/>
              </a:avLst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 b="1" baseline="-250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Severity</a:t>
              </a:r>
              <a:endParaRPr sz="3500" b="1" baseline="-25000" dirty="0">
                <a:solidFill>
                  <a:srgbClr val="FFFFFF"/>
                </a:solidFill>
              </a:endParaRPr>
            </a:p>
          </p:txBody>
        </p:sp>
        <p:cxnSp>
          <p:nvCxnSpPr>
            <p:cNvPr id="55" name="Google Shape;128;p22">
              <a:extLst>
                <a:ext uri="{FF2B5EF4-FFF2-40B4-BE49-F238E27FC236}">
                  <a16:creationId xmlns:a16="http://schemas.microsoft.com/office/drawing/2014/main" id="{DF4FB939-5E86-3ED1-FF01-A22E5DB0028A}"/>
                </a:ext>
              </a:extLst>
            </p:cNvPr>
            <p:cNvCxnSpPr>
              <a:cxnSpLocks/>
              <a:stCxn id="41" idx="0"/>
            </p:cNvCxnSpPr>
            <p:nvPr/>
          </p:nvCxnSpPr>
          <p:spPr>
            <a:xfrm rot="5400000" flipH="1" flipV="1">
              <a:off x="4283449" y="24945919"/>
              <a:ext cx="1525886" cy="2022232"/>
            </a:xfrm>
            <a:prstGeom prst="bentConnector2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6" name="Google Shape;129;p22">
              <a:extLst>
                <a:ext uri="{FF2B5EF4-FFF2-40B4-BE49-F238E27FC236}">
                  <a16:creationId xmlns:a16="http://schemas.microsoft.com/office/drawing/2014/main" id="{B25C4EBD-C86A-D2CF-7782-478DD94C5B1C}"/>
                </a:ext>
              </a:extLst>
            </p:cNvPr>
            <p:cNvCxnSpPr>
              <a:cxnSpLocks/>
              <a:stCxn id="41" idx="2"/>
              <a:endCxn id="58" idx="0"/>
            </p:cNvCxnSpPr>
            <p:nvPr/>
          </p:nvCxnSpPr>
          <p:spPr>
            <a:xfrm flipH="1">
              <a:off x="1479921" y="28165859"/>
              <a:ext cx="2555355" cy="952826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7" name="Google Shape;131;p22">
              <a:extLst>
                <a:ext uri="{FF2B5EF4-FFF2-40B4-BE49-F238E27FC236}">
                  <a16:creationId xmlns:a16="http://schemas.microsoft.com/office/drawing/2014/main" id="{8533F3E8-CC6F-19B2-EF16-509451ACADB5}"/>
                </a:ext>
              </a:extLst>
            </p:cNvPr>
            <p:cNvCxnSpPr>
              <a:cxnSpLocks/>
              <a:stCxn id="44" idx="0"/>
              <a:endCxn id="30" idx="2"/>
            </p:cNvCxnSpPr>
            <p:nvPr/>
          </p:nvCxnSpPr>
          <p:spPr>
            <a:xfrm flipH="1" flipV="1">
              <a:off x="11192871" y="28207540"/>
              <a:ext cx="19369" cy="886013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132;p22">
              <a:extLst>
                <a:ext uri="{FF2B5EF4-FFF2-40B4-BE49-F238E27FC236}">
                  <a16:creationId xmlns:a16="http://schemas.microsoft.com/office/drawing/2014/main" id="{9CAA3EB0-F592-EFFF-65F3-A412993F59DE}"/>
                </a:ext>
              </a:extLst>
            </p:cNvPr>
            <p:cNvCxnSpPr>
              <a:cxnSpLocks/>
              <a:stCxn id="41" idx="2"/>
              <a:endCxn id="42" idx="0"/>
            </p:cNvCxnSpPr>
            <p:nvPr/>
          </p:nvCxnSpPr>
          <p:spPr>
            <a:xfrm>
              <a:off x="4035276" y="28165859"/>
              <a:ext cx="22117" cy="952826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" name="Google Shape;133;p22">
              <a:extLst>
                <a:ext uri="{FF2B5EF4-FFF2-40B4-BE49-F238E27FC236}">
                  <a16:creationId xmlns:a16="http://schemas.microsoft.com/office/drawing/2014/main" id="{C344ABD3-E8F5-89D0-9EB5-3220324E1D72}"/>
                </a:ext>
              </a:extLst>
            </p:cNvPr>
            <p:cNvCxnSpPr>
              <a:cxnSpLocks/>
              <a:stCxn id="41" idx="2"/>
              <a:endCxn id="43" idx="0"/>
            </p:cNvCxnSpPr>
            <p:nvPr/>
          </p:nvCxnSpPr>
          <p:spPr>
            <a:xfrm>
              <a:off x="4035276" y="28165859"/>
              <a:ext cx="2564566" cy="936995"/>
            </a:xfrm>
            <a:prstGeom prst="straightConnector1">
              <a:avLst/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" name="Google Shape;128;p22">
              <a:extLst>
                <a:ext uri="{FF2B5EF4-FFF2-40B4-BE49-F238E27FC236}">
                  <a16:creationId xmlns:a16="http://schemas.microsoft.com/office/drawing/2014/main" id="{0F97CD78-A3AB-A4F1-C2A7-C1177859F66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784162" y="25294378"/>
              <a:ext cx="1528365" cy="1327790"/>
            </a:xfrm>
            <a:prstGeom prst="bentConnector3">
              <a:avLst>
                <a:gd name="adj1" fmla="val 9985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5" name="Picture 14" descr="A graph of a number of people&#10;&#10;Description automatically generated">
            <a:extLst>
              <a:ext uri="{FF2B5EF4-FFF2-40B4-BE49-F238E27FC236}">
                <a16:creationId xmlns:a16="http://schemas.microsoft.com/office/drawing/2014/main" id="{94E58B29-E8DC-DC28-5742-A18E55888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90568" y="6234723"/>
            <a:ext cx="12794040" cy="7895750"/>
          </a:xfrm>
          <a:prstGeom prst="rect">
            <a:avLst/>
          </a:prstGeom>
        </p:spPr>
      </p:pic>
      <p:pic>
        <p:nvPicPr>
          <p:cNvPr id="7" name="Picture 6" descr="A graph with a red and blue line&#10;&#10;Description automatically generated with medium confidence">
            <a:extLst>
              <a:ext uri="{FF2B5EF4-FFF2-40B4-BE49-F238E27FC236}">
                <a16:creationId xmlns:a16="http://schemas.microsoft.com/office/drawing/2014/main" id="{A6F00B1D-A54E-F519-2D32-537152F93C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52945" y="7660102"/>
            <a:ext cx="10344107" cy="63837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D7446A-DFD6-6873-C5D7-2C537F60E206}"/>
              </a:ext>
            </a:extLst>
          </p:cNvPr>
          <p:cNvSpPr txBox="1"/>
          <p:nvPr/>
        </p:nvSpPr>
        <p:spPr>
          <a:xfrm>
            <a:off x="17259300" y="13711150"/>
            <a:ext cx="8915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Severity of Childhood Maltreatment from Ages 11-18</a:t>
            </a:r>
          </a:p>
        </p:txBody>
      </p:sp>
      <p:pic>
        <p:nvPicPr>
          <p:cNvPr id="16" name="Picture 15" descr="A graph with different colored lines&#10;&#10;Description automatically generated">
            <a:extLst>
              <a:ext uri="{FF2B5EF4-FFF2-40B4-BE49-F238E27FC236}">
                <a16:creationId xmlns:a16="http://schemas.microsoft.com/office/drawing/2014/main" id="{BA1D9161-C229-3230-8F12-52387A7C34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6082" y="16226628"/>
            <a:ext cx="9925007" cy="61251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A129F14-3780-ECD9-4A8A-4A877E62784E}"/>
              </a:ext>
            </a:extLst>
          </p:cNvPr>
          <p:cNvSpPr txBox="1"/>
          <p:nvPr/>
        </p:nvSpPr>
        <p:spPr>
          <a:xfrm>
            <a:off x="17294469" y="21993392"/>
            <a:ext cx="943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Multiplicity of Childhood Maltreatment from Ages 11-18</a:t>
            </a:r>
          </a:p>
        </p:txBody>
      </p:sp>
      <p:pic>
        <p:nvPicPr>
          <p:cNvPr id="19" name="Picture 18" descr="A graph of lines and dots&#10;&#10;Description automatically generated">
            <a:extLst>
              <a:ext uri="{FF2B5EF4-FFF2-40B4-BE49-F238E27FC236}">
                <a16:creationId xmlns:a16="http://schemas.microsoft.com/office/drawing/2014/main" id="{A2CFB445-432A-D7EE-F0D8-23D3C39323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38581" y="24708475"/>
            <a:ext cx="10050652" cy="62026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ED8FD3-CC01-DB56-A05A-22D49CDAF954}"/>
              </a:ext>
            </a:extLst>
          </p:cNvPr>
          <p:cNvSpPr txBox="1"/>
          <p:nvPr/>
        </p:nvSpPr>
        <p:spPr>
          <a:xfrm>
            <a:off x="17653149" y="30527525"/>
            <a:ext cx="9438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Duration of Childhood Maltreatment from Ages 11-18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A34A8-A975-FE3E-1011-DF7AFB73E12E}"/>
              </a:ext>
            </a:extLst>
          </p:cNvPr>
          <p:cNvSpPr txBox="1"/>
          <p:nvPr/>
        </p:nvSpPr>
        <p:spPr>
          <a:xfrm rot="16200000">
            <a:off x="12399395" y="7732624"/>
            <a:ext cx="100935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Adjusted Brain Age Gap in years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085519-B0F5-6122-AF18-0196C8999BF1}"/>
              </a:ext>
            </a:extLst>
          </p:cNvPr>
          <p:cNvSpPr txBox="1"/>
          <p:nvPr/>
        </p:nvSpPr>
        <p:spPr>
          <a:xfrm rot="16200000">
            <a:off x="12442170" y="16299470"/>
            <a:ext cx="100935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Adjusted Brain Age Gap in years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8FE6B9-F9D6-68B9-1B39-314EC1B79BCE}"/>
              </a:ext>
            </a:extLst>
          </p:cNvPr>
          <p:cNvSpPr txBox="1"/>
          <p:nvPr/>
        </p:nvSpPr>
        <p:spPr>
          <a:xfrm rot="16200000">
            <a:off x="12438881" y="24801698"/>
            <a:ext cx="100935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Adjusted Brain Age Gap in years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948E72-92F8-E94A-4C12-4738635C5C5F}"/>
              </a:ext>
            </a:extLst>
          </p:cNvPr>
          <p:cNvSpPr txBox="1"/>
          <p:nvPr/>
        </p:nvSpPr>
        <p:spPr>
          <a:xfrm>
            <a:off x="17723179" y="7014333"/>
            <a:ext cx="13851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Severity of Childhood Maltreatment and Brain AGE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DA3F2D-B5DB-6B74-02D6-BB9A19BD3E22}"/>
              </a:ext>
            </a:extLst>
          </p:cNvPr>
          <p:cNvSpPr txBox="1"/>
          <p:nvPr/>
        </p:nvSpPr>
        <p:spPr>
          <a:xfrm>
            <a:off x="17756652" y="15575528"/>
            <a:ext cx="13851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Multiplicity of Childhood Maltreatment and Brain AGE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096508-14E6-DE07-F349-F9B31ABF1810}"/>
              </a:ext>
            </a:extLst>
          </p:cNvPr>
          <p:cNvSpPr txBox="1"/>
          <p:nvPr/>
        </p:nvSpPr>
        <p:spPr>
          <a:xfrm>
            <a:off x="17566049" y="23942276"/>
            <a:ext cx="13851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Duration of Childhood Maltreatment and Brain AGE</a:t>
            </a:r>
          </a:p>
        </p:txBody>
      </p:sp>
    </p:spTree>
    <p:extLst>
      <p:ext uri="{BB962C8B-B14F-4D97-AF65-F5344CB8AC3E}">
        <p14:creationId xmlns:p14="http://schemas.microsoft.com/office/powerpoint/2010/main" val="45729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6ad49b-f170-42df-90ed-c6fe8390a728">
      <Terms xmlns="http://schemas.microsoft.com/office/infopath/2007/PartnerControls"/>
    </lcf76f155ced4ddcb4097134ff3c332f>
    <TaxCatchAll xmlns="ab42acc2-2b37-4904-bb86-4c18644d002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5D82736352DD4E802A1A76AFDD1F7F" ma:contentTypeVersion="18" ma:contentTypeDescription="Create a new document." ma:contentTypeScope="" ma:versionID="2604676230fba27f426914026ebe1b37">
  <xsd:schema xmlns:xsd="http://www.w3.org/2001/XMLSchema" xmlns:xs="http://www.w3.org/2001/XMLSchema" xmlns:p="http://schemas.microsoft.com/office/2006/metadata/properties" xmlns:ns2="c76ad49b-f170-42df-90ed-c6fe8390a728" xmlns:ns3="ab42acc2-2b37-4904-bb86-4c18644d002b" targetNamespace="http://schemas.microsoft.com/office/2006/metadata/properties" ma:root="true" ma:fieldsID="e4f8623a78628dded41bcc1283251fbf" ns2:_="" ns3:_="">
    <xsd:import namespace="c76ad49b-f170-42df-90ed-c6fe8390a728"/>
    <xsd:import namespace="ab42acc2-2b37-4904-bb86-4c18644d00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ad49b-f170-42df-90ed-c6fe8390a7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60c9a04-0a06-4c47-89e2-9dbcedd85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2acc2-2b37-4904-bb86-4c18644d002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02e5c74-f441-4a5f-b2b1-393145c85dcf}" ma:internalName="TaxCatchAll" ma:showField="CatchAllData" ma:web="ab42acc2-2b37-4904-bb86-4c18644d00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AFF32F-3017-48DD-B64E-A093950CE4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97F5A1-A44D-4FE3-8A2F-2BF26A645058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ab42acc2-2b37-4904-bb86-4c18644d002b"/>
    <ds:schemaRef ds:uri="c76ad49b-f170-42df-90ed-c6fe8390a72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330EBDD-2298-405C-B7F3-72F51CB3D1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6ad49b-f170-42df-90ed-c6fe8390a728"/>
    <ds:schemaRef ds:uri="ab42acc2-2b37-4904-bb86-4c18644d00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4561</TotalTime>
  <Words>760</Words>
  <Application>Microsoft Macintosh PowerPoint</Application>
  <PresentationFormat>Custom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Partners HealthCare System</dc:creator>
  <cp:lastModifiedBy>Syed, Sarah</cp:lastModifiedBy>
  <cp:revision>34</cp:revision>
  <dcterms:created xsi:type="dcterms:W3CDTF">2018-03-08T17:25:22Z</dcterms:created>
  <dcterms:modified xsi:type="dcterms:W3CDTF">2025-01-16T18:58:12Z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0x010100A05D82736352DD4E802A1A76AFDD1F7F</vt:lpwstr>
  </property>
  <property fmtid="{D5CDD505-2E9C-101B-9397-08002B2CF9AE}" pid="3" name="Item Language">
    <vt:lpwstr>en</vt:lpwstr>
  </property>
</Properties>
</file>