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1"/>
  </p:sldMasterIdLst>
  <p:notesMasterIdLst>
    <p:notesMasterId r:id="rId3"/>
  </p:notesMasterIdLst>
  <p:sldIdLst>
    <p:sldId id="299" r:id="rId2"/>
  </p:sldIdLst>
  <p:sldSz cx="43434000" cy="32461200"/>
  <p:notesSz cx="6858000" cy="9144000"/>
  <p:defaultTextStyle>
    <a:defPPr>
      <a:defRPr lang="en-US"/>
    </a:defPPr>
    <a:lvl1pPr marL="0" algn="l" defTabSz="451714" rtl="0" eaLnBrk="1" latinLnBrk="0" hangingPunct="1">
      <a:defRPr sz="1778" kern="1200">
        <a:solidFill>
          <a:schemeClr val="tx1"/>
        </a:solidFill>
        <a:latin typeface="+mn-lt"/>
        <a:ea typeface="+mn-ea"/>
        <a:cs typeface="+mn-cs"/>
      </a:defRPr>
    </a:lvl1pPr>
    <a:lvl2pPr marL="451714" algn="l" defTabSz="451714" rtl="0" eaLnBrk="1" latinLnBrk="0" hangingPunct="1">
      <a:defRPr sz="1778" kern="1200">
        <a:solidFill>
          <a:schemeClr val="tx1"/>
        </a:solidFill>
        <a:latin typeface="+mn-lt"/>
        <a:ea typeface="+mn-ea"/>
        <a:cs typeface="+mn-cs"/>
      </a:defRPr>
    </a:lvl2pPr>
    <a:lvl3pPr marL="903427" algn="l" defTabSz="451714" rtl="0" eaLnBrk="1" latinLnBrk="0" hangingPunct="1">
      <a:defRPr sz="1778" kern="1200">
        <a:solidFill>
          <a:schemeClr val="tx1"/>
        </a:solidFill>
        <a:latin typeface="+mn-lt"/>
        <a:ea typeface="+mn-ea"/>
        <a:cs typeface="+mn-cs"/>
      </a:defRPr>
    </a:lvl3pPr>
    <a:lvl4pPr marL="1355141" algn="l" defTabSz="451714" rtl="0" eaLnBrk="1" latinLnBrk="0" hangingPunct="1">
      <a:defRPr sz="1778" kern="1200">
        <a:solidFill>
          <a:schemeClr val="tx1"/>
        </a:solidFill>
        <a:latin typeface="+mn-lt"/>
        <a:ea typeface="+mn-ea"/>
        <a:cs typeface="+mn-cs"/>
      </a:defRPr>
    </a:lvl4pPr>
    <a:lvl5pPr marL="1806854" algn="l" defTabSz="451714" rtl="0" eaLnBrk="1" latinLnBrk="0" hangingPunct="1">
      <a:defRPr sz="1778" kern="1200">
        <a:solidFill>
          <a:schemeClr val="tx1"/>
        </a:solidFill>
        <a:latin typeface="+mn-lt"/>
        <a:ea typeface="+mn-ea"/>
        <a:cs typeface="+mn-cs"/>
      </a:defRPr>
    </a:lvl5pPr>
    <a:lvl6pPr marL="2258568" algn="l" defTabSz="451714" rtl="0" eaLnBrk="1" latinLnBrk="0" hangingPunct="1">
      <a:defRPr sz="1778" kern="1200">
        <a:solidFill>
          <a:schemeClr val="tx1"/>
        </a:solidFill>
        <a:latin typeface="+mn-lt"/>
        <a:ea typeface="+mn-ea"/>
        <a:cs typeface="+mn-cs"/>
      </a:defRPr>
    </a:lvl6pPr>
    <a:lvl7pPr marL="2710282" algn="l" defTabSz="451714" rtl="0" eaLnBrk="1" latinLnBrk="0" hangingPunct="1">
      <a:defRPr sz="1778" kern="1200">
        <a:solidFill>
          <a:schemeClr val="tx1"/>
        </a:solidFill>
        <a:latin typeface="+mn-lt"/>
        <a:ea typeface="+mn-ea"/>
        <a:cs typeface="+mn-cs"/>
      </a:defRPr>
    </a:lvl7pPr>
    <a:lvl8pPr marL="3161995" algn="l" defTabSz="451714" rtl="0" eaLnBrk="1" latinLnBrk="0" hangingPunct="1">
      <a:defRPr sz="1778" kern="1200">
        <a:solidFill>
          <a:schemeClr val="tx1"/>
        </a:solidFill>
        <a:latin typeface="+mn-lt"/>
        <a:ea typeface="+mn-ea"/>
        <a:cs typeface="+mn-cs"/>
      </a:defRPr>
    </a:lvl8pPr>
    <a:lvl9pPr marL="3613709" algn="l" defTabSz="451714" rtl="0" eaLnBrk="1" latinLnBrk="0" hangingPunct="1">
      <a:defRPr sz="17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3701" userDrawn="1">
          <p15:clr>
            <a:srgbClr val="A4A3A4"/>
          </p15:clr>
        </p15:guide>
        <p15:guide id="3" pos="5299" userDrawn="1">
          <p15:clr>
            <a:srgbClr val="A4A3A4"/>
          </p15:clr>
        </p15:guide>
        <p15:guide id="4" pos="233" userDrawn="1">
          <p15:clr>
            <a:srgbClr val="A4A3A4"/>
          </p15:clr>
        </p15:guide>
        <p15:guide id="5" pos="654" userDrawn="1">
          <p15:clr>
            <a:srgbClr val="A4A3A4"/>
          </p15:clr>
        </p15:guide>
        <p15:guide id="6" orient="horz" pos="1022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8B777E7-6D89-7B9E-6FF3-D476F19CF4A9}" name="Brittany Gouse" initials="BG" userId="3fa52fdf36d68fee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garwal, Nandini" initials="AN" lastIdx="3" clrIdx="0">
    <p:extLst>
      <p:ext uri="{19B8F6BF-5375-455C-9EA6-DF929625EA0E}">
        <p15:presenceInfo xmlns:p15="http://schemas.microsoft.com/office/powerpoint/2012/main" userId="S-1-5-21-1013449540-720069183-311576647-265428" providerId="AD"/>
      </p:ext>
    </p:extLst>
  </p:cmAuthor>
  <p:cmAuthor id="2" name="Camacho, Luisa" initials="CL" lastIdx="1" clrIdx="1">
    <p:extLst>
      <p:ext uri="{19B8F6BF-5375-455C-9EA6-DF929625EA0E}">
        <p15:presenceInfo xmlns:p15="http://schemas.microsoft.com/office/powerpoint/2012/main" userId="S-1-5-21-1013449540-720069183-311576647-2723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9DC3E6"/>
    <a:srgbClr val="FFF2CC"/>
    <a:srgbClr val="C55A11"/>
    <a:srgbClr val="E2F0D9"/>
    <a:srgbClr val="F4B183"/>
    <a:srgbClr val="FF8F8F"/>
    <a:srgbClr val="FFFFFF"/>
    <a:srgbClr val="263238"/>
    <a:srgbClr val="EEEB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49"/>
    <p:restoredTop sz="94578" autoAdjust="0"/>
  </p:normalViewPr>
  <p:slideViewPr>
    <p:cSldViewPr snapToGrid="0">
      <p:cViewPr varScale="1">
        <p:scale>
          <a:sx n="26" d="100"/>
          <a:sy n="26" d="100"/>
        </p:scale>
        <p:origin x="2472" y="368"/>
      </p:cViewPr>
      <p:guideLst>
        <p:guide pos="13701"/>
        <p:guide pos="5299"/>
        <p:guide pos="233"/>
        <p:guide pos="654"/>
        <p:guide orient="horz" pos="102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1569793233696486E-2"/>
          <c:y val="0.16379846041147525"/>
          <c:w val="0.54468730718939451"/>
          <c:h val="0.95660055266726418"/>
        </c:manualLayout>
      </c:layout>
      <c:pieChart>
        <c:varyColors val="1"/>
        <c:ser>
          <c:idx val="0"/>
          <c:order val="0"/>
          <c:explosion val="6"/>
          <c:dPt>
            <c:idx val="0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E7C-4470-84EE-38F087967DB5}"/>
              </c:ext>
            </c:extLst>
          </c:dPt>
          <c:dPt>
            <c:idx val="1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E7C-4470-84EE-38F087967DB5}"/>
              </c:ext>
            </c:extLst>
          </c:dPt>
          <c:dPt>
            <c:idx val="2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E7C-4470-84EE-38F087967DB5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E7C-4470-84EE-38F087967DB5}"/>
              </c:ext>
            </c:extLst>
          </c:dPt>
          <c:dPt>
            <c:idx val="4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E7C-4470-84EE-38F087967DB5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7C-4470-84EE-38F087967DB5}"/>
                </c:ext>
              </c:extLst>
            </c:dLbl>
            <c:dLbl>
              <c:idx val="1"/>
              <c:layout>
                <c:manualLayout>
                  <c:x val="-9.7043176797194708E-2"/>
                  <c:y val="0.1498676143577213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400" b="1"/>
                      <a:t>Q1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8E7C-4470-84EE-38F087967DB5}"/>
                </c:ext>
              </c:extLst>
            </c:dLbl>
            <c:dLbl>
              <c:idx val="2"/>
              <c:layout>
                <c:manualLayout>
                  <c:x val="-0.12938241870958872"/>
                  <c:y val="4.718397607887778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400" b="1" baseline="0" dirty="0"/>
                      <a:t>Q2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034770126849179"/>
                      <c:h val="0.11323511471318969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8E7C-4470-84EE-38F087967DB5}"/>
                </c:ext>
              </c:extLst>
            </c:dLbl>
            <c:dLbl>
              <c:idx val="3"/>
              <c:layout>
                <c:manualLayout>
                  <c:x val="-0.11556784401943994"/>
                  <c:y val="-0.1526941971591144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400" b="1" dirty="0"/>
                      <a:t>Q</a:t>
                    </a:r>
                    <a:fld id="{587DF28E-E554-472D-9B79-5D59E941528E}" type="CATEGORYNAME">
                      <a:rPr lang="en-US" sz="2400" b="1" smtClean="0"/>
                      <a:pPr>
                        <a:defRPr sz="2400" b="1"/>
                      </a:pPr>
                      <a:t>[CATEGORY NAME]</a:t>
                    </a:fld>
                    <a:endParaRPr lang="en-US" sz="2400" b="1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8E7C-4470-84EE-38F087967DB5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400" b="1" dirty="0"/>
                      <a:t>Q4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8E7C-4470-84EE-38F087967D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Lit>
              <c:ptCount val="5"/>
              <c:pt idx="0">
                <c:v>SVI Quartiles</c:v>
              </c:pt>
              <c:pt idx="1">
                <c:v>1</c:v>
              </c:pt>
              <c:pt idx="2">
                <c:v>2</c:v>
              </c:pt>
              <c:pt idx="3">
                <c:v>3</c:v>
              </c:pt>
              <c:pt idx="4">
                <c:v>4</c:v>
              </c:pt>
            </c:strLit>
          </c:cat>
          <c:val>
            <c:numLit>
              <c:formatCode>General</c:formatCode>
              <c:ptCount val="5"/>
              <c:pt idx="0">
                <c:v>0</c:v>
              </c:pt>
              <c:pt idx="1">
                <c:v>14.25213047311196</c:v>
              </c:pt>
              <c:pt idx="2">
                <c:v>12.44490155744931</c:v>
              </c:pt>
              <c:pt idx="3">
                <c:v>22.14222744637085</c:v>
              </c:pt>
              <c:pt idx="4">
                <c:v>51.160740523067879</c:v>
              </c:pt>
            </c:numLit>
          </c:val>
          <c:extLst>
            <c:ext xmlns:c16="http://schemas.microsoft.com/office/drawing/2014/chart" uri="{C3380CC4-5D6E-409C-BE32-E72D297353CC}">
              <c16:uniqueId val="{0000000A-8E7C-4470-84EE-38F087967D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5574977384646219E-2"/>
          <c:y val="4.2548201752181852E-2"/>
          <c:w val="0.90399054724610084"/>
          <c:h val="0.7947285942980336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rgbClr val="5B9BD5">
                  <a:shade val="15000"/>
                </a:s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2F0D9"/>
              </a:solidFill>
              <a:ln>
                <a:solidFill>
                  <a:srgbClr val="5B9BD5">
                    <a:shade val="15000"/>
                  </a:srgb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896-481B-83A7-13DEB298939D}"/>
              </c:ext>
            </c:extLst>
          </c:dPt>
          <c:dPt>
            <c:idx val="1"/>
            <c:invertIfNegative val="0"/>
            <c:bubble3D val="0"/>
            <c:spPr>
              <a:solidFill>
                <a:srgbClr val="FFF2CC"/>
              </a:solidFill>
              <a:ln>
                <a:solidFill>
                  <a:srgbClr val="5B9BD5">
                    <a:shade val="15000"/>
                  </a:srgb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B896-481B-83A7-13DEB298939D}"/>
              </c:ext>
            </c:extLst>
          </c:dPt>
          <c:dPt>
            <c:idx val="2"/>
            <c:invertIfNegative val="0"/>
            <c:bubble3D val="0"/>
            <c:spPr>
              <a:solidFill>
                <a:srgbClr val="ED7D31">
                  <a:lumMod val="40000"/>
                  <a:lumOff val="60000"/>
                </a:srgbClr>
              </a:solidFill>
              <a:ln>
                <a:solidFill>
                  <a:srgbClr val="5B9BD5">
                    <a:shade val="15000"/>
                  </a:srgb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896-481B-83A7-13DEB298939D}"/>
              </c:ext>
            </c:extLst>
          </c:dPt>
          <c:dPt>
            <c:idx val="3"/>
            <c:invertIfNegative val="0"/>
            <c:bubble3D val="0"/>
            <c:spPr>
              <a:solidFill>
                <a:srgbClr val="C55A11"/>
              </a:solidFill>
              <a:ln>
                <a:solidFill>
                  <a:srgbClr val="5B9BD5">
                    <a:shade val="15000"/>
                  </a:srgb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B896-481B-83A7-13DEB298939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8290872B-370F-4BE0-9500-6757AAE11787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896-481B-83A7-13DEB29893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01B8CDC-2960-4339-B00E-914290FBDBAB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896-481B-83A7-13DEB29893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89D815D3-1064-4793-8361-D83DD8691531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896-481B-83A7-13DEB29893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89E06833-9AA1-48BD-928D-8310ED94A7D3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B896-481B-83A7-13DEB298939D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4"/>
              <c:pt idx="0">
                <c:v>Missing or None</c:v>
              </c:pt>
              <c:pt idx="1">
                <c:v>1 or 2</c:v>
              </c:pt>
              <c:pt idx="2">
                <c:v>3 or 4</c:v>
              </c:pt>
              <c:pt idx="3">
                <c:v>5 or more</c:v>
              </c:pt>
            </c:strLit>
          </c:cat>
          <c:val>
            <c:numLit>
              <c:formatCode>0.0%</c:formatCode>
              <c:ptCount val="4"/>
              <c:pt idx="0">
                <c:v>61.116700201207237</c:v>
              </c:pt>
              <c:pt idx="1">
                <c:v>25.27665995975855</c:v>
              </c:pt>
              <c:pt idx="2">
                <c:v>7.3817907444668007</c:v>
              </c:pt>
              <c:pt idx="3">
                <c:v>6.2248490945674044</c:v>
              </c:pt>
            </c:numLit>
          </c:val>
          <c:extLst>
            <c:ext xmlns:c16="http://schemas.microsoft.com/office/drawing/2014/chart" uri="{C3380CC4-5D6E-409C-BE32-E72D297353CC}">
              <c16:uniqueId val="{00000000-B896-481B-83A7-13DEB29893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8"/>
        <c:overlap val="58"/>
        <c:axId val="588400416"/>
        <c:axId val="585612464"/>
      </c:barChart>
      <c:catAx>
        <c:axId val="5884004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3200" b="0" i="1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3200" b="0" i="1" baseline="0" dirty="0" err="1">
                    <a:solidFill>
                      <a:schemeClr val="tx1"/>
                    </a:solidFill>
                  </a:rPr>
                  <a:t>Charlson</a:t>
                </a:r>
                <a:r>
                  <a:rPr lang="en-US" sz="3200" b="0" i="1" baseline="0" dirty="0">
                    <a:solidFill>
                      <a:schemeClr val="tx1"/>
                    </a:solidFill>
                  </a:rPr>
                  <a:t> Comorbidity Index Score</a:t>
                </a:r>
              </a:p>
            </c:rich>
          </c:tx>
          <c:layout>
            <c:manualLayout>
              <c:xMode val="edge"/>
              <c:yMode val="edge"/>
              <c:x val="0.25497137075710796"/>
              <c:y val="0.938697755562031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3200" b="0" i="1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612464"/>
        <c:crosses val="autoZero"/>
        <c:auto val="1"/>
        <c:lblAlgn val="ctr"/>
        <c:lblOffset val="100"/>
        <c:noMultiLvlLbl val="0"/>
      </c:catAx>
      <c:valAx>
        <c:axId val="58561246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200" b="0" i="1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3200" i="1" baseline="0" dirty="0">
                    <a:solidFill>
                      <a:schemeClr val="tx1"/>
                    </a:solidFill>
                  </a:rPr>
                  <a:t>Percentage of Patients </a:t>
                </a:r>
              </a:p>
            </c:rich>
          </c:tx>
          <c:layout>
            <c:manualLayout>
              <c:xMode val="edge"/>
              <c:yMode val="edge"/>
              <c:x val="7.1424306591366827E-3"/>
              <c:y val="0.2994042872971329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200" b="0" i="1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out"/>
        <c:minorTickMark val="none"/>
        <c:tickLblPos val="none"/>
        <c:spPr>
          <a:noFill/>
          <a:ln>
            <a:solidFill>
              <a:srgbClr val="5B9BD5">
                <a:shade val="15000"/>
              </a:srgb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8400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CB04D-1C75-43E0-9B64-B7DDAA42BB2C}" type="datetimeFigureOut">
              <a:rPr lang="en-US" smtClean="0"/>
              <a:t>10/29/25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65250" y="1143000"/>
            <a:ext cx="4127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C2670-3342-473C-969D-FDFF399F2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49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03427" rtl="0" eaLnBrk="1" latinLnBrk="0" hangingPunct="1">
      <a:defRPr sz="1186" kern="1200">
        <a:solidFill>
          <a:schemeClr val="tx1"/>
        </a:solidFill>
        <a:latin typeface="+mn-lt"/>
        <a:ea typeface="+mn-ea"/>
        <a:cs typeface="+mn-cs"/>
      </a:defRPr>
    </a:lvl1pPr>
    <a:lvl2pPr marL="451714" algn="l" defTabSz="903427" rtl="0" eaLnBrk="1" latinLnBrk="0" hangingPunct="1">
      <a:defRPr sz="1186" kern="1200">
        <a:solidFill>
          <a:schemeClr val="tx1"/>
        </a:solidFill>
        <a:latin typeface="+mn-lt"/>
        <a:ea typeface="+mn-ea"/>
        <a:cs typeface="+mn-cs"/>
      </a:defRPr>
    </a:lvl2pPr>
    <a:lvl3pPr marL="903427" algn="l" defTabSz="903427" rtl="0" eaLnBrk="1" latinLnBrk="0" hangingPunct="1">
      <a:defRPr sz="1186" kern="1200">
        <a:solidFill>
          <a:schemeClr val="tx1"/>
        </a:solidFill>
        <a:latin typeface="+mn-lt"/>
        <a:ea typeface="+mn-ea"/>
        <a:cs typeface="+mn-cs"/>
      </a:defRPr>
    </a:lvl3pPr>
    <a:lvl4pPr marL="1355141" algn="l" defTabSz="903427" rtl="0" eaLnBrk="1" latinLnBrk="0" hangingPunct="1">
      <a:defRPr sz="1186" kern="1200">
        <a:solidFill>
          <a:schemeClr val="tx1"/>
        </a:solidFill>
        <a:latin typeface="+mn-lt"/>
        <a:ea typeface="+mn-ea"/>
        <a:cs typeface="+mn-cs"/>
      </a:defRPr>
    </a:lvl4pPr>
    <a:lvl5pPr marL="1806854" algn="l" defTabSz="903427" rtl="0" eaLnBrk="1" latinLnBrk="0" hangingPunct="1">
      <a:defRPr sz="1186" kern="1200">
        <a:solidFill>
          <a:schemeClr val="tx1"/>
        </a:solidFill>
        <a:latin typeface="+mn-lt"/>
        <a:ea typeface="+mn-ea"/>
        <a:cs typeface="+mn-cs"/>
      </a:defRPr>
    </a:lvl5pPr>
    <a:lvl6pPr marL="2258568" algn="l" defTabSz="903427" rtl="0" eaLnBrk="1" latinLnBrk="0" hangingPunct="1">
      <a:defRPr sz="1186" kern="1200">
        <a:solidFill>
          <a:schemeClr val="tx1"/>
        </a:solidFill>
        <a:latin typeface="+mn-lt"/>
        <a:ea typeface="+mn-ea"/>
        <a:cs typeface="+mn-cs"/>
      </a:defRPr>
    </a:lvl6pPr>
    <a:lvl7pPr marL="2710282" algn="l" defTabSz="903427" rtl="0" eaLnBrk="1" latinLnBrk="0" hangingPunct="1">
      <a:defRPr sz="1186" kern="1200">
        <a:solidFill>
          <a:schemeClr val="tx1"/>
        </a:solidFill>
        <a:latin typeface="+mn-lt"/>
        <a:ea typeface="+mn-ea"/>
        <a:cs typeface="+mn-cs"/>
      </a:defRPr>
    </a:lvl7pPr>
    <a:lvl8pPr marL="3161995" algn="l" defTabSz="903427" rtl="0" eaLnBrk="1" latinLnBrk="0" hangingPunct="1">
      <a:defRPr sz="1186" kern="1200">
        <a:solidFill>
          <a:schemeClr val="tx1"/>
        </a:solidFill>
        <a:latin typeface="+mn-lt"/>
        <a:ea typeface="+mn-ea"/>
        <a:cs typeface="+mn-cs"/>
      </a:defRPr>
    </a:lvl8pPr>
    <a:lvl9pPr marL="3613709" algn="l" defTabSz="903427" rtl="0" eaLnBrk="1" latinLnBrk="0" hangingPunct="1">
      <a:defRPr sz="118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C2670-3342-473C-969D-FDFF399F20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068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57550" y="5312518"/>
            <a:ext cx="36918900" cy="11301307"/>
          </a:xfrm>
        </p:spPr>
        <p:txBody>
          <a:bodyPr anchor="b"/>
          <a:lstStyle>
            <a:lvl1pPr algn="ctr">
              <a:defRPr sz="28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29250" y="17049647"/>
            <a:ext cx="32575500" cy="7837273"/>
          </a:xfrm>
        </p:spPr>
        <p:txBody>
          <a:bodyPr/>
          <a:lstStyle>
            <a:lvl1pPr marL="0" indent="0" algn="ctr">
              <a:buNone/>
              <a:defRPr sz="11360"/>
            </a:lvl1pPr>
            <a:lvl2pPr marL="2164065" indent="0" algn="ctr">
              <a:buNone/>
              <a:defRPr sz="9467"/>
            </a:lvl2pPr>
            <a:lvl3pPr marL="4328130" indent="0" algn="ctr">
              <a:buNone/>
              <a:defRPr sz="8520"/>
            </a:lvl3pPr>
            <a:lvl4pPr marL="6492194" indent="0" algn="ctr">
              <a:buNone/>
              <a:defRPr sz="7573"/>
            </a:lvl4pPr>
            <a:lvl5pPr marL="8656259" indent="0" algn="ctr">
              <a:buNone/>
              <a:defRPr sz="7573"/>
            </a:lvl5pPr>
            <a:lvl6pPr marL="10820324" indent="0" algn="ctr">
              <a:buNone/>
              <a:defRPr sz="7573"/>
            </a:lvl6pPr>
            <a:lvl7pPr marL="12984389" indent="0" algn="ctr">
              <a:buNone/>
              <a:defRPr sz="7573"/>
            </a:lvl7pPr>
            <a:lvl8pPr marL="15148453" indent="0" algn="ctr">
              <a:buNone/>
              <a:defRPr sz="7573"/>
            </a:lvl8pPr>
            <a:lvl9pPr marL="17312518" indent="0" algn="ctr">
              <a:buNone/>
              <a:defRPr sz="757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10/29/25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002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10/29/25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934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3468" y="8092767"/>
            <a:ext cx="37461825" cy="13502955"/>
          </a:xfrm>
        </p:spPr>
        <p:txBody>
          <a:bodyPr anchor="b"/>
          <a:lstStyle>
            <a:lvl1pPr>
              <a:defRPr sz="28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3468" y="21723465"/>
            <a:ext cx="37461825" cy="7100885"/>
          </a:xfrm>
        </p:spPr>
        <p:txBody>
          <a:bodyPr/>
          <a:lstStyle>
            <a:lvl1pPr marL="0" indent="0">
              <a:buNone/>
              <a:defRPr sz="11360">
                <a:solidFill>
                  <a:schemeClr val="tx1"/>
                </a:solidFill>
              </a:defRPr>
            </a:lvl1pPr>
            <a:lvl2pPr marL="2164065" indent="0">
              <a:buNone/>
              <a:defRPr sz="9467">
                <a:solidFill>
                  <a:schemeClr val="tx1">
                    <a:tint val="75000"/>
                  </a:schemeClr>
                </a:solidFill>
              </a:defRPr>
            </a:lvl2pPr>
            <a:lvl3pPr marL="4328130" indent="0">
              <a:buNone/>
              <a:defRPr sz="8520">
                <a:solidFill>
                  <a:schemeClr val="tx1">
                    <a:tint val="75000"/>
                  </a:schemeClr>
                </a:solidFill>
              </a:defRPr>
            </a:lvl3pPr>
            <a:lvl4pPr marL="6492194" indent="0">
              <a:buNone/>
              <a:defRPr sz="7573">
                <a:solidFill>
                  <a:schemeClr val="tx1">
                    <a:tint val="75000"/>
                  </a:schemeClr>
                </a:solidFill>
              </a:defRPr>
            </a:lvl4pPr>
            <a:lvl5pPr marL="8656259" indent="0">
              <a:buNone/>
              <a:defRPr sz="7573">
                <a:solidFill>
                  <a:schemeClr val="tx1">
                    <a:tint val="75000"/>
                  </a:schemeClr>
                </a:solidFill>
              </a:defRPr>
            </a:lvl5pPr>
            <a:lvl6pPr marL="10820324" indent="0">
              <a:buNone/>
              <a:defRPr sz="7573">
                <a:solidFill>
                  <a:schemeClr val="tx1">
                    <a:tint val="75000"/>
                  </a:schemeClr>
                </a:solidFill>
              </a:defRPr>
            </a:lvl6pPr>
            <a:lvl7pPr marL="12984389" indent="0">
              <a:buNone/>
              <a:defRPr sz="7573">
                <a:solidFill>
                  <a:schemeClr val="tx1">
                    <a:tint val="75000"/>
                  </a:schemeClr>
                </a:solidFill>
              </a:defRPr>
            </a:lvl7pPr>
            <a:lvl8pPr marL="15148453" indent="0">
              <a:buNone/>
              <a:defRPr sz="7573">
                <a:solidFill>
                  <a:schemeClr val="tx1">
                    <a:tint val="75000"/>
                  </a:schemeClr>
                </a:solidFill>
              </a:defRPr>
            </a:lvl8pPr>
            <a:lvl9pPr marL="17312518" indent="0">
              <a:buNone/>
              <a:defRPr sz="75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10/29/25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5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86088" y="8641292"/>
            <a:ext cx="18459450" cy="205963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88463" y="8641292"/>
            <a:ext cx="18459450" cy="205963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10/29/25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282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1745" y="1728265"/>
            <a:ext cx="37461825" cy="6274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1750" y="7957505"/>
            <a:ext cx="18374615" cy="3899850"/>
          </a:xfrm>
        </p:spPr>
        <p:txBody>
          <a:bodyPr anchor="b"/>
          <a:lstStyle>
            <a:lvl1pPr marL="0" indent="0">
              <a:buNone/>
              <a:defRPr sz="11360" b="1"/>
            </a:lvl1pPr>
            <a:lvl2pPr marL="2164065" indent="0">
              <a:buNone/>
              <a:defRPr sz="9467" b="1"/>
            </a:lvl2pPr>
            <a:lvl3pPr marL="4328130" indent="0">
              <a:buNone/>
              <a:defRPr sz="8520" b="1"/>
            </a:lvl3pPr>
            <a:lvl4pPr marL="6492194" indent="0">
              <a:buNone/>
              <a:defRPr sz="7573" b="1"/>
            </a:lvl4pPr>
            <a:lvl5pPr marL="8656259" indent="0">
              <a:buNone/>
              <a:defRPr sz="7573" b="1"/>
            </a:lvl5pPr>
            <a:lvl6pPr marL="10820324" indent="0">
              <a:buNone/>
              <a:defRPr sz="7573" b="1"/>
            </a:lvl6pPr>
            <a:lvl7pPr marL="12984389" indent="0">
              <a:buNone/>
              <a:defRPr sz="7573" b="1"/>
            </a:lvl7pPr>
            <a:lvl8pPr marL="15148453" indent="0">
              <a:buNone/>
              <a:defRPr sz="7573" b="1"/>
            </a:lvl8pPr>
            <a:lvl9pPr marL="17312518" indent="0">
              <a:buNone/>
              <a:defRPr sz="757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1750" y="11857355"/>
            <a:ext cx="18374615" cy="1744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988465" y="7957505"/>
            <a:ext cx="18465107" cy="3899850"/>
          </a:xfrm>
        </p:spPr>
        <p:txBody>
          <a:bodyPr anchor="b"/>
          <a:lstStyle>
            <a:lvl1pPr marL="0" indent="0">
              <a:buNone/>
              <a:defRPr sz="11360" b="1"/>
            </a:lvl1pPr>
            <a:lvl2pPr marL="2164065" indent="0">
              <a:buNone/>
              <a:defRPr sz="9467" b="1"/>
            </a:lvl2pPr>
            <a:lvl3pPr marL="4328130" indent="0">
              <a:buNone/>
              <a:defRPr sz="8520" b="1"/>
            </a:lvl3pPr>
            <a:lvl4pPr marL="6492194" indent="0">
              <a:buNone/>
              <a:defRPr sz="7573" b="1"/>
            </a:lvl4pPr>
            <a:lvl5pPr marL="8656259" indent="0">
              <a:buNone/>
              <a:defRPr sz="7573" b="1"/>
            </a:lvl5pPr>
            <a:lvl6pPr marL="10820324" indent="0">
              <a:buNone/>
              <a:defRPr sz="7573" b="1"/>
            </a:lvl6pPr>
            <a:lvl7pPr marL="12984389" indent="0">
              <a:buNone/>
              <a:defRPr sz="7573" b="1"/>
            </a:lvl7pPr>
            <a:lvl8pPr marL="15148453" indent="0">
              <a:buNone/>
              <a:defRPr sz="7573" b="1"/>
            </a:lvl8pPr>
            <a:lvl9pPr marL="17312518" indent="0">
              <a:buNone/>
              <a:defRPr sz="757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988465" y="11857355"/>
            <a:ext cx="18465107" cy="1744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10/29/25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843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10/29/25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378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10/29/25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757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1745" y="2164080"/>
            <a:ext cx="14008596" cy="7574280"/>
          </a:xfrm>
        </p:spPr>
        <p:txBody>
          <a:bodyPr anchor="b"/>
          <a:lstStyle>
            <a:lvl1pPr>
              <a:defRPr sz="1514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65107" y="4673819"/>
            <a:ext cx="21988463" cy="23068492"/>
          </a:xfrm>
        </p:spPr>
        <p:txBody>
          <a:bodyPr/>
          <a:lstStyle>
            <a:lvl1pPr>
              <a:defRPr sz="15147"/>
            </a:lvl1pPr>
            <a:lvl2pPr>
              <a:defRPr sz="13253"/>
            </a:lvl2pPr>
            <a:lvl3pPr>
              <a:defRPr sz="11360"/>
            </a:lvl3pPr>
            <a:lvl4pPr>
              <a:defRPr sz="9467"/>
            </a:lvl4pPr>
            <a:lvl5pPr>
              <a:defRPr sz="9467"/>
            </a:lvl5pPr>
            <a:lvl6pPr>
              <a:defRPr sz="9467"/>
            </a:lvl6pPr>
            <a:lvl7pPr>
              <a:defRPr sz="9467"/>
            </a:lvl7pPr>
            <a:lvl8pPr>
              <a:defRPr sz="9467"/>
            </a:lvl8pPr>
            <a:lvl9pPr>
              <a:defRPr sz="94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1745" y="9738360"/>
            <a:ext cx="14008596" cy="18041517"/>
          </a:xfrm>
        </p:spPr>
        <p:txBody>
          <a:bodyPr/>
          <a:lstStyle>
            <a:lvl1pPr marL="0" indent="0">
              <a:buNone/>
              <a:defRPr sz="7573"/>
            </a:lvl1pPr>
            <a:lvl2pPr marL="2164065" indent="0">
              <a:buNone/>
              <a:defRPr sz="6627"/>
            </a:lvl2pPr>
            <a:lvl3pPr marL="4328130" indent="0">
              <a:buNone/>
              <a:defRPr sz="5680"/>
            </a:lvl3pPr>
            <a:lvl4pPr marL="6492194" indent="0">
              <a:buNone/>
              <a:defRPr sz="4733"/>
            </a:lvl4pPr>
            <a:lvl5pPr marL="8656259" indent="0">
              <a:buNone/>
              <a:defRPr sz="4733"/>
            </a:lvl5pPr>
            <a:lvl6pPr marL="10820324" indent="0">
              <a:buNone/>
              <a:defRPr sz="4733"/>
            </a:lvl6pPr>
            <a:lvl7pPr marL="12984389" indent="0">
              <a:buNone/>
              <a:defRPr sz="4733"/>
            </a:lvl7pPr>
            <a:lvl8pPr marL="15148453" indent="0">
              <a:buNone/>
              <a:defRPr sz="4733"/>
            </a:lvl8pPr>
            <a:lvl9pPr marL="17312518" indent="0">
              <a:buNone/>
              <a:defRPr sz="47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10/29/25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252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1745" y="2164080"/>
            <a:ext cx="14008596" cy="7574280"/>
          </a:xfrm>
        </p:spPr>
        <p:txBody>
          <a:bodyPr anchor="b"/>
          <a:lstStyle>
            <a:lvl1pPr>
              <a:defRPr sz="1514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465107" y="4673819"/>
            <a:ext cx="21988463" cy="23068492"/>
          </a:xfrm>
        </p:spPr>
        <p:txBody>
          <a:bodyPr anchor="t"/>
          <a:lstStyle>
            <a:lvl1pPr marL="0" indent="0">
              <a:buNone/>
              <a:defRPr sz="15147"/>
            </a:lvl1pPr>
            <a:lvl2pPr marL="2164065" indent="0">
              <a:buNone/>
              <a:defRPr sz="13253"/>
            </a:lvl2pPr>
            <a:lvl3pPr marL="4328130" indent="0">
              <a:buNone/>
              <a:defRPr sz="11360"/>
            </a:lvl3pPr>
            <a:lvl4pPr marL="6492194" indent="0">
              <a:buNone/>
              <a:defRPr sz="9467"/>
            </a:lvl4pPr>
            <a:lvl5pPr marL="8656259" indent="0">
              <a:buNone/>
              <a:defRPr sz="9467"/>
            </a:lvl5pPr>
            <a:lvl6pPr marL="10820324" indent="0">
              <a:buNone/>
              <a:defRPr sz="9467"/>
            </a:lvl6pPr>
            <a:lvl7pPr marL="12984389" indent="0">
              <a:buNone/>
              <a:defRPr sz="9467"/>
            </a:lvl7pPr>
            <a:lvl8pPr marL="15148453" indent="0">
              <a:buNone/>
              <a:defRPr sz="9467"/>
            </a:lvl8pPr>
            <a:lvl9pPr marL="17312518" indent="0">
              <a:buNone/>
              <a:defRPr sz="94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1745" y="9738360"/>
            <a:ext cx="14008596" cy="18041517"/>
          </a:xfrm>
        </p:spPr>
        <p:txBody>
          <a:bodyPr/>
          <a:lstStyle>
            <a:lvl1pPr marL="0" indent="0">
              <a:buNone/>
              <a:defRPr sz="7573"/>
            </a:lvl1pPr>
            <a:lvl2pPr marL="2164065" indent="0">
              <a:buNone/>
              <a:defRPr sz="6627"/>
            </a:lvl2pPr>
            <a:lvl3pPr marL="4328130" indent="0">
              <a:buNone/>
              <a:defRPr sz="5680"/>
            </a:lvl3pPr>
            <a:lvl4pPr marL="6492194" indent="0">
              <a:buNone/>
              <a:defRPr sz="4733"/>
            </a:lvl4pPr>
            <a:lvl5pPr marL="8656259" indent="0">
              <a:buNone/>
              <a:defRPr sz="4733"/>
            </a:lvl5pPr>
            <a:lvl6pPr marL="10820324" indent="0">
              <a:buNone/>
              <a:defRPr sz="4733"/>
            </a:lvl6pPr>
            <a:lvl7pPr marL="12984389" indent="0">
              <a:buNone/>
              <a:defRPr sz="4733"/>
            </a:lvl7pPr>
            <a:lvl8pPr marL="15148453" indent="0">
              <a:buNone/>
              <a:defRPr sz="4733"/>
            </a:lvl8pPr>
            <a:lvl9pPr marL="17312518" indent="0">
              <a:buNone/>
              <a:defRPr sz="47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10/29/25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972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10/29/25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026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082459" y="1728258"/>
            <a:ext cx="9365456" cy="2750936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86090" y="1728258"/>
            <a:ext cx="27553444" cy="2750936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10/29/25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264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86088" y="1728265"/>
            <a:ext cx="37461825" cy="6274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86088" y="8641292"/>
            <a:ext cx="37461825" cy="20596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6088" y="30086731"/>
            <a:ext cx="9772650" cy="17282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35061-2F74-46D4-9F8F-C77EF304855D}" type="datetimeFigureOut">
              <a:rPr lang="en-US" smtClean="0"/>
              <a:t>10/29/25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387513" y="30086731"/>
            <a:ext cx="14658975" cy="17282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675263" y="30086731"/>
            <a:ext cx="9772650" cy="17282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859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328130" rtl="0" eaLnBrk="1" latinLnBrk="0" hangingPunct="1">
        <a:lnSpc>
          <a:spcPct val="90000"/>
        </a:lnSpc>
        <a:spcBef>
          <a:spcPct val="0"/>
        </a:spcBef>
        <a:buNone/>
        <a:defRPr sz="2082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82032" indent="-1082032" algn="l" defTabSz="4328130" rtl="0" eaLnBrk="1" latinLnBrk="0" hangingPunct="1">
        <a:lnSpc>
          <a:spcPct val="90000"/>
        </a:lnSpc>
        <a:spcBef>
          <a:spcPts val="4733"/>
        </a:spcBef>
        <a:buFont typeface="Arial" panose="020B0604020202020204" pitchFamily="34" charset="0"/>
        <a:buChar char="•"/>
        <a:defRPr sz="13253" kern="1200">
          <a:solidFill>
            <a:schemeClr val="tx1"/>
          </a:solidFill>
          <a:latin typeface="+mn-lt"/>
          <a:ea typeface="+mn-ea"/>
          <a:cs typeface="+mn-cs"/>
        </a:defRPr>
      </a:lvl1pPr>
      <a:lvl2pPr marL="3246097" indent="-1082032" algn="l" defTabSz="4328130" rtl="0" eaLnBrk="1" latinLnBrk="0" hangingPunct="1">
        <a:lnSpc>
          <a:spcPct val="90000"/>
        </a:lnSpc>
        <a:spcBef>
          <a:spcPts val="2367"/>
        </a:spcBef>
        <a:buFont typeface="Arial" panose="020B0604020202020204" pitchFamily="34" charset="0"/>
        <a:buChar char="•"/>
        <a:defRPr sz="11360" kern="1200">
          <a:solidFill>
            <a:schemeClr val="tx1"/>
          </a:solidFill>
          <a:latin typeface="+mn-lt"/>
          <a:ea typeface="+mn-ea"/>
          <a:cs typeface="+mn-cs"/>
        </a:defRPr>
      </a:lvl2pPr>
      <a:lvl3pPr marL="5410162" indent="-1082032" algn="l" defTabSz="4328130" rtl="0" eaLnBrk="1" latinLnBrk="0" hangingPunct="1">
        <a:lnSpc>
          <a:spcPct val="90000"/>
        </a:lnSpc>
        <a:spcBef>
          <a:spcPts val="2367"/>
        </a:spcBef>
        <a:buFont typeface="Arial" panose="020B0604020202020204" pitchFamily="34" charset="0"/>
        <a:buChar char="•"/>
        <a:defRPr sz="9467" kern="1200">
          <a:solidFill>
            <a:schemeClr val="tx1"/>
          </a:solidFill>
          <a:latin typeface="+mn-lt"/>
          <a:ea typeface="+mn-ea"/>
          <a:cs typeface="+mn-cs"/>
        </a:defRPr>
      </a:lvl3pPr>
      <a:lvl4pPr marL="7574227" indent="-1082032" algn="l" defTabSz="4328130" rtl="0" eaLnBrk="1" latinLnBrk="0" hangingPunct="1">
        <a:lnSpc>
          <a:spcPct val="90000"/>
        </a:lnSpc>
        <a:spcBef>
          <a:spcPts val="2367"/>
        </a:spcBef>
        <a:buFont typeface="Arial" panose="020B0604020202020204" pitchFamily="34" charset="0"/>
        <a:buChar char="•"/>
        <a:defRPr sz="8520" kern="1200">
          <a:solidFill>
            <a:schemeClr val="tx1"/>
          </a:solidFill>
          <a:latin typeface="+mn-lt"/>
          <a:ea typeface="+mn-ea"/>
          <a:cs typeface="+mn-cs"/>
        </a:defRPr>
      </a:lvl4pPr>
      <a:lvl5pPr marL="9738291" indent="-1082032" algn="l" defTabSz="4328130" rtl="0" eaLnBrk="1" latinLnBrk="0" hangingPunct="1">
        <a:lnSpc>
          <a:spcPct val="90000"/>
        </a:lnSpc>
        <a:spcBef>
          <a:spcPts val="2367"/>
        </a:spcBef>
        <a:buFont typeface="Arial" panose="020B0604020202020204" pitchFamily="34" charset="0"/>
        <a:buChar char="•"/>
        <a:defRPr sz="8520" kern="1200">
          <a:solidFill>
            <a:schemeClr val="tx1"/>
          </a:solidFill>
          <a:latin typeface="+mn-lt"/>
          <a:ea typeface="+mn-ea"/>
          <a:cs typeface="+mn-cs"/>
        </a:defRPr>
      </a:lvl5pPr>
      <a:lvl6pPr marL="11902356" indent="-1082032" algn="l" defTabSz="4328130" rtl="0" eaLnBrk="1" latinLnBrk="0" hangingPunct="1">
        <a:lnSpc>
          <a:spcPct val="90000"/>
        </a:lnSpc>
        <a:spcBef>
          <a:spcPts val="2367"/>
        </a:spcBef>
        <a:buFont typeface="Arial" panose="020B0604020202020204" pitchFamily="34" charset="0"/>
        <a:buChar char="•"/>
        <a:defRPr sz="8520" kern="1200">
          <a:solidFill>
            <a:schemeClr val="tx1"/>
          </a:solidFill>
          <a:latin typeface="+mn-lt"/>
          <a:ea typeface="+mn-ea"/>
          <a:cs typeface="+mn-cs"/>
        </a:defRPr>
      </a:lvl6pPr>
      <a:lvl7pPr marL="14066421" indent="-1082032" algn="l" defTabSz="4328130" rtl="0" eaLnBrk="1" latinLnBrk="0" hangingPunct="1">
        <a:lnSpc>
          <a:spcPct val="90000"/>
        </a:lnSpc>
        <a:spcBef>
          <a:spcPts val="2367"/>
        </a:spcBef>
        <a:buFont typeface="Arial" panose="020B0604020202020204" pitchFamily="34" charset="0"/>
        <a:buChar char="•"/>
        <a:defRPr sz="8520" kern="1200">
          <a:solidFill>
            <a:schemeClr val="tx1"/>
          </a:solidFill>
          <a:latin typeface="+mn-lt"/>
          <a:ea typeface="+mn-ea"/>
          <a:cs typeface="+mn-cs"/>
        </a:defRPr>
      </a:lvl7pPr>
      <a:lvl8pPr marL="16230486" indent="-1082032" algn="l" defTabSz="4328130" rtl="0" eaLnBrk="1" latinLnBrk="0" hangingPunct="1">
        <a:lnSpc>
          <a:spcPct val="90000"/>
        </a:lnSpc>
        <a:spcBef>
          <a:spcPts val="2367"/>
        </a:spcBef>
        <a:buFont typeface="Arial" panose="020B0604020202020204" pitchFamily="34" charset="0"/>
        <a:buChar char="•"/>
        <a:defRPr sz="8520" kern="1200">
          <a:solidFill>
            <a:schemeClr val="tx1"/>
          </a:solidFill>
          <a:latin typeface="+mn-lt"/>
          <a:ea typeface="+mn-ea"/>
          <a:cs typeface="+mn-cs"/>
        </a:defRPr>
      </a:lvl8pPr>
      <a:lvl9pPr marL="18394550" indent="-1082032" algn="l" defTabSz="4328130" rtl="0" eaLnBrk="1" latinLnBrk="0" hangingPunct="1">
        <a:lnSpc>
          <a:spcPct val="90000"/>
        </a:lnSpc>
        <a:spcBef>
          <a:spcPts val="2367"/>
        </a:spcBef>
        <a:buFont typeface="Arial" panose="020B0604020202020204" pitchFamily="34" charset="0"/>
        <a:buChar char="•"/>
        <a:defRPr sz="8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28130" rtl="0" eaLnBrk="1" latinLnBrk="0" hangingPunct="1">
        <a:defRPr sz="8520" kern="1200">
          <a:solidFill>
            <a:schemeClr val="tx1"/>
          </a:solidFill>
          <a:latin typeface="+mn-lt"/>
          <a:ea typeface="+mn-ea"/>
          <a:cs typeface="+mn-cs"/>
        </a:defRPr>
      </a:lvl1pPr>
      <a:lvl2pPr marL="2164065" algn="l" defTabSz="4328130" rtl="0" eaLnBrk="1" latinLnBrk="0" hangingPunct="1">
        <a:defRPr sz="8520" kern="1200">
          <a:solidFill>
            <a:schemeClr val="tx1"/>
          </a:solidFill>
          <a:latin typeface="+mn-lt"/>
          <a:ea typeface="+mn-ea"/>
          <a:cs typeface="+mn-cs"/>
        </a:defRPr>
      </a:lvl2pPr>
      <a:lvl3pPr marL="4328130" algn="l" defTabSz="4328130" rtl="0" eaLnBrk="1" latinLnBrk="0" hangingPunct="1">
        <a:defRPr sz="8520" kern="1200">
          <a:solidFill>
            <a:schemeClr val="tx1"/>
          </a:solidFill>
          <a:latin typeface="+mn-lt"/>
          <a:ea typeface="+mn-ea"/>
          <a:cs typeface="+mn-cs"/>
        </a:defRPr>
      </a:lvl3pPr>
      <a:lvl4pPr marL="6492194" algn="l" defTabSz="4328130" rtl="0" eaLnBrk="1" latinLnBrk="0" hangingPunct="1">
        <a:defRPr sz="8520" kern="1200">
          <a:solidFill>
            <a:schemeClr val="tx1"/>
          </a:solidFill>
          <a:latin typeface="+mn-lt"/>
          <a:ea typeface="+mn-ea"/>
          <a:cs typeface="+mn-cs"/>
        </a:defRPr>
      </a:lvl4pPr>
      <a:lvl5pPr marL="8656259" algn="l" defTabSz="4328130" rtl="0" eaLnBrk="1" latinLnBrk="0" hangingPunct="1">
        <a:defRPr sz="8520" kern="1200">
          <a:solidFill>
            <a:schemeClr val="tx1"/>
          </a:solidFill>
          <a:latin typeface="+mn-lt"/>
          <a:ea typeface="+mn-ea"/>
          <a:cs typeface="+mn-cs"/>
        </a:defRPr>
      </a:lvl5pPr>
      <a:lvl6pPr marL="10820324" algn="l" defTabSz="4328130" rtl="0" eaLnBrk="1" latinLnBrk="0" hangingPunct="1">
        <a:defRPr sz="8520" kern="1200">
          <a:solidFill>
            <a:schemeClr val="tx1"/>
          </a:solidFill>
          <a:latin typeface="+mn-lt"/>
          <a:ea typeface="+mn-ea"/>
          <a:cs typeface="+mn-cs"/>
        </a:defRPr>
      </a:lvl6pPr>
      <a:lvl7pPr marL="12984389" algn="l" defTabSz="4328130" rtl="0" eaLnBrk="1" latinLnBrk="0" hangingPunct="1">
        <a:defRPr sz="8520" kern="1200">
          <a:solidFill>
            <a:schemeClr val="tx1"/>
          </a:solidFill>
          <a:latin typeface="+mn-lt"/>
          <a:ea typeface="+mn-ea"/>
          <a:cs typeface="+mn-cs"/>
        </a:defRPr>
      </a:lvl7pPr>
      <a:lvl8pPr marL="15148453" algn="l" defTabSz="4328130" rtl="0" eaLnBrk="1" latinLnBrk="0" hangingPunct="1">
        <a:defRPr sz="8520" kern="1200">
          <a:solidFill>
            <a:schemeClr val="tx1"/>
          </a:solidFill>
          <a:latin typeface="+mn-lt"/>
          <a:ea typeface="+mn-ea"/>
          <a:cs typeface="+mn-cs"/>
        </a:defRPr>
      </a:lvl8pPr>
      <a:lvl9pPr marL="17312518" algn="l" defTabSz="4328130" rtl="0" eaLnBrk="1" latinLnBrk="0" hangingPunct="1">
        <a:defRPr sz="8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13" Type="http://schemas.openxmlformats.org/officeDocument/2006/relationships/chart" Target="../charts/chart2.xm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9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svg"/><Relationship Id="rId4" Type="http://schemas.openxmlformats.org/officeDocument/2006/relationships/image" Target="../media/image2.tiff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0" y="-16582"/>
            <a:ext cx="43442196" cy="5255194"/>
          </a:xfrm>
          <a:prstGeom prst="rect">
            <a:avLst/>
          </a:prstGeom>
          <a:solidFill>
            <a:srgbClr val="1F4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D3B51F6E-41A5-4D7C-9B15-CDBAC096BAD1}"/>
              </a:ext>
            </a:extLst>
          </p:cNvPr>
          <p:cNvSpPr txBox="1"/>
          <p:nvPr/>
        </p:nvSpPr>
        <p:spPr>
          <a:xfrm>
            <a:off x="7728664" y="439107"/>
            <a:ext cx="26428205" cy="258385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defPPr>
              <a:defRPr kern="1200"/>
            </a:defPPr>
            <a:lvl1pPr marL="0" marR="0" indent="0" algn="l" defTabSz="378301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308417">
              <a:spcBef>
                <a:spcPct val="20000"/>
              </a:spcBef>
              <a:defRPr/>
            </a:pPr>
            <a:r>
              <a:rPr lang="en-US" sz="5500" b="1" i="1" dirty="0">
                <a:solidFill>
                  <a:schemeClr val="bg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</a:rPr>
              <a:t>Burden of Physical Illness in Schizophrenia: Exploring the Impact of Sociodemographic Factors on Risk of Multimorbidity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Lato"/>
              <a:cs typeface="Arial" panose="020B0604020202020204" pitchFamily="34" charset="0"/>
            </a:endParaRP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0A363635-BCEE-4B55-ADB3-58433C0697E0}"/>
              </a:ext>
            </a:extLst>
          </p:cNvPr>
          <p:cNvSpPr txBox="1"/>
          <p:nvPr/>
        </p:nvSpPr>
        <p:spPr>
          <a:xfrm>
            <a:off x="4967034" y="2433723"/>
            <a:ext cx="32090336" cy="861774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Brittany M. Gouse MD MPH(1,2), Tithi Baul MPH(1,2), Sarah Syed (2,3), Elijah Boliver MPH(2)</a:t>
            </a:r>
            <a:b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</a:b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Jennifer Lancet MBA MS CPS(2), Hannah E. Brown, MD (1,2)</a:t>
            </a:r>
            <a:endParaRPr lang="en-US" sz="2800" baseline="30000" dirty="0">
              <a:solidFill>
                <a:schemeClr val="bg1"/>
              </a:solidFill>
              <a:latin typeface="Arial" panose="020B0604020202020204" pitchFamily="34" charset="0"/>
              <a:ea typeface="Verdana"/>
              <a:cs typeface="Arial" panose="020B0604020202020204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23" y="393181"/>
            <a:ext cx="4792623" cy="205310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23" y="2638343"/>
            <a:ext cx="4792623" cy="2147232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104213C5-6948-BB05-21FF-2D808093AECA}"/>
              </a:ext>
            </a:extLst>
          </p:cNvPr>
          <p:cNvSpPr txBox="1"/>
          <p:nvPr/>
        </p:nvSpPr>
        <p:spPr>
          <a:xfrm>
            <a:off x="389402" y="5445544"/>
            <a:ext cx="9546148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</a:rPr>
              <a:t>BACKGROUND: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37427" y="6343503"/>
            <a:ext cx="9570608" cy="74174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Courier New"/>
              <a:buChar char="o"/>
            </a:pPr>
            <a:r>
              <a:rPr lang="en-US" sz="28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Physical illness is a major contributor to the 13-15 year reduction in life expectancy seen in schizophrenia spectrum disorders (</a:t>
            </a:r>
            <a:r>
              <a:rPr lang="en-US" sz="2800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SSD).</a:t>
            </a:r>
          </a:p>
          <a:p>
            <a:pPr marL="457200" indent="-457200">
              <a:buFont typeface="Courier New"/>
              <a:buChar char="o"/>
            </a:pPr>
            <a:endParaRPr lang="en-US" sz="2800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457200" indent="-457200">
              <a:buFont typeface="Courier New"/>
              <a:buChar char="o"/>
            </a:pPr>
            <a:r>
              <a:rPr lang="en-US" sz="28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Quantifying the burden of serious physical illness in SSDs is needed to inform the development of interventions to reduce the premature mortality gap in SSDs and the general population.</a:t>
            </a:r>
          </a:p>
          <a:p>
            <a:pPr marL="457200" indent="-457200">
              <a:buFont typeface="Courier New"/>
              <a:buChar char="o"/>
            </a:pPr>
            <a:endParaRPr lang="en-US" sz="2800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457200" indent="-457200">
              <a:buFont typeface="Courier New"/>
              <a:buChar char="o"/>
            </a:pPr>
            <a:r>
              <a:rPr lang="en-US" sz="28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In other chronic illnesses, sociodemographic factors on both the individual and neighborhood level have been shown to impact health. In the United States, many health disparities are driven by structural inequities.</a:t>
            </a:r>
          </a:p>
          <a:p>
            <a:pPr marL="457200" indent="-457200">
              <a:buFont typeface="Courier New"/>
              <a:buChar char="o"/>
            </a:pPr>
            <a:endParaRPr lang="en-US" sz="2800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457200" indent="-457200">
              <a:buFont typeface="Courier New"/>
              <a:buChar char="o"/>
            </a:pPr>
            <a:r>
              <a:rPr lang="en-US" sz="28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The relationship between individual and neighborhood level sociodemographic factors and severe physical illness in SSD is not well understood.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04213C5-6948-BB05-21FF-2D808093AECA}"/>
              </a:ext>
            </a:extLst>
          </p:cNvPr>
          <p:cNvSpPr txBox="1"/>
          <p:nvPr/>
        </p:nvSpPr>
        <p:spPr>
          <a:xfrm>
            <a:off x="337427" y="14117144"/>
            <a:ext cx="9488575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</a:rPr>
              <a:t>AIMS: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04213C5-6948-BB05-21FF-2D808093AECA}"/>
              </a:ext>
            </a:extLst>
          </p:cNvPr>
          <p:cNvSpPr txBox="1"/>
          <p:nvPr/>
        </p:nvSpPr>
        <p:spPr>
          <a:xfrm>
            <a:off x="10183384" y="5449475"/>
            <a:ext cx="22921262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</a:rPr>
              <a:t>RESULTS: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04213C5-6948-BB05-21FF-2D808093AECA}"/>
              </a:ext>
            </a:extLst>
          </p:cNvPr>
          <p:cNvSpPr txBox="1"/>
          <p:nvPr/>
        </p:nvSpPr>
        <p:spPr>
          <a:xfrm>
            <a:off x="33409135" y="5443280"/>
            <a:ext cx="9635463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</a:rPr>
              <a:t>METHODS (</a:t>
            </a:r>
            <a:r>
              <a:rPr lang="en-US" sz="40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</a:rPr>
              <a:t>cont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</a:rPr>
              <a:t>):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31037" y="30229777"/>
            <a:ext cx="9038865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71500" indent="-571500" algn="ctr">
              <a:buFont typeface="Courier New"/>
              <a:buChar char="o"/>
            </a:pPr>
            <a:r>
              <a:rPr lang="en-US" sz="2400" i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This work was supported by the National Center for Advancing Translational Sciences, National Institutes of Health, through BU-CTSI Grant Number KL2TR001411. Its contents are solely the responsibility of the authors and do not necessarily represent the official views of the NIH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8074" y="393181"/>
            <a:ext cx="7996394" cy="4495776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33565890" y="6931383"/>
            <a:ext cx="987630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71500" indent="-571500">
              <a:buFont typeface="Courier New"/>
              <a:buChar char="o"/>
            </a:pPr>
            <a:endParaRPr lang="en-US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068ECFAB-4501-15A1-53A8-067D068C9976}"/>
              </a:ext>
            </a:extLst>
          </p:cNvPr>
          <p:cNvSpPr txBox="1"/>
          <p:nvPr/>
        </p:nvSpPr>
        <p:spPr>
          <a:xfrm>
            <a:off x="10853200" y="3797100"/>
            <a:ext cx="21599756" cy="120032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1714" rtl="0" eaLnBrk="1" latinLnBrk="0" hangingPunct="1"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1714" algn="l" defTabSz="451714" rtl="0" eaLnBrk="1" latinLnBrk="0" hangingPunct="1"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3427" algn="l" defTabSz="451714" rtl="0" eaLnBrk="1" latinLnBrk="0" hangingPunct="1"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5141" algn="l" defTabSz="451714" rtl="0" eaLnBrk="1" latinLnBrk="0" hangingPunct="1"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6854" algn="l" defTabSz="451714" rtl="0" eaLnBrk="1" latinLnBrk="0" hangingPunct="1"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58568" algn="l" defTabSz="451714" rtl="0" eaLnBrk="1" latinLnBrk="0" hangingPunct="1"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0282" algn="l" defTabSz="451714" rtl="0" eaLnBrk="1" latinLnBrk="0" hangingPunct="1"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61995" algn="l" defTabSz="451714" rtl="0" eaLnBrk="1" latinLnBrk="0" hangingPunct="1"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13709" algn="l" defTabSz="451714" rtl="0" eaLnBrk="1" latinLnBrk="0" hangingPunct="1"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 Department of Psychiatry, Boston University Chobanian &amp; Avedisian School of Medicine, Boston, MA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ea typeface="Verdana"/>
              <a:cs typeface="Arial" panose="020B0604020202020204" pitchFamily="34" charset="0"/>
            </a:endParaRPr>
          </a:p>
          <a:p>
            <a:pPr algn="ctr"/>
            <a:r>
              <a:rPr lang="en-US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2: Wellness &amp; Recovery After Psychosis Program, Boston Medical Center, Boston, MA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ctr"/>
            <a:r>
              <a:rPr lang="en-US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3: Tufts University, Boston, MA</a:t>
            </a:r>
            <a:endParaRPr lang="en-US" sz="2400" i="1" dirty="0">
              <a:solidFill>
                <a:schemeClr val="bg1"/>
              </a:solidFill>
              <a:latin typeface="Arial" panose="020B0604020202020204" pitchFamily="34" charset="0"/>
              <a:ea typeface="Verdan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3428D9-5400-3C20-E3B6-0715F596B0CA}"/>
              </a:ext>
            </a:extLst>
          </p:cNvPr>
          <p:cNvSpPr txBox="1"/>
          <p:nvPr/>
        </p:nvSpPr>
        <p:spPr>
          <a:xfrm>
            <a:off x="273041" y="19463571"/>
            <a:ext cx="9570608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We hypothesize that being publicly insured, belonging to a racial and ethnic minority group,  male gender, and living in a census tract with higher socioeconomic disadvantage will be associated with higher odds of severe physical multi-morbidity</a:t>
            </a:r>
            <a:endParaRPr lang="en-US" sz="2800" dirty="0">
              <a:latin typeface="Arial" panose="020B0604020202020204" pitchFamily="34" charset="0"/>
              <a:ea typeface="Verdan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663049-CA8E-BEB6-8429-703183DD5918}"/>
              </a:ext>
            </a:extLst>
          </p:cNvPr>
          <p:cNvSpPr txBox="1"/>
          <p:nvPr/>
        </p:nvSpPr>
        <p:spPr>
          <a:xfrm>
            <a:off x="337427" y="22030952"/>
            <a:ext cx="9488678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</a:rPr>
              <a:t>METHODS: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5BDE5B-240C-9D2F-4C68-902111F77C0D}"/>
              </a:ext>
            </a:extLst>
          </p:cNvPr>
          <p:cNvSpPr txBox="1"/>
          <p:nvPr/>
        </p:nvSpPr>
        <p:spPr>
          <a:xfrm>
            <a:off x="231037" y="23006432"/>
            <a:ext cx="9595068" cy="69557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71500" indent="-571500">
              <a:buFont typeface="Courier New" panose="02070309020205020404" pitchFamily="49" charset="0"/>
              <a:buChar char="o"/>
            </a:pPr>
            <a:r>
              <a:rPr lang="en-US" sz="28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We retrospectively analyzed an electronic health record (EHR) derived database [</a:t>
            </a:r>
            <a:r>
              <a:rPr lang="en-US" sz="28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ACCESS</a:t>
            </a:r>
            <a:r>
              <a:rPr lang="en-US" sz="28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] of all individuals who:</a:t>
            </a:r>
          </a:p>
          <a:p>
            <a:pPr marL="1023214" lvl="1" indent="-571500">
              <a:buFont typeface="Courier New" panose="02070309020205020404" pitchFamily="49" charset="0"/>
              <a:buChar char="o"/>
            </a:pPr>
            <a:r>
              <a:rPr lang="en-US" sz="28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had at least one inpatient or outpatient encounter with a primary diagnosis of SSD disorder (defined as International Classification of Disease code of F20, F25, F28, F29) between 2015 and 2022 at Boston Medical Center in Boston, MA</a:t>
            </a:r>
          </a:p>
          <a:p>
            <a:pPr marL="1023214" lvl="1" indent="-571500">
              <a:buFont typeface="Courier New" panose="02070309020205020404" pitchFamily="49" charset="0"/>
              <a:buChar char="o"/>
            </a:pPr>
            <a:r>
              <a:rPr lang="en-US" sz="28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Were 18 years of age or older</a:t>
            </a:r>
          </a:p>
          <a:p>
            <a:endParaRPr lang="en-US" sz="28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571500" indent="-571500">
              <a:buFont typeface="Courier New" panose="02070309020205020404" pitchFamily="49" charset="0"/>
              <a:buChar char="o"/>
            </a:pPr>
            <a:r>
              <a:rPr lang="en-US" sz="28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Individual-level sociodemographic factors were extracted from the EHR. Neighborhood-level socioeconomic status was measured using the Social Vulnerability Index (</a:t>
            </a:r>
            <a:r>
              <a:rPr lang="en-US" sz="28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SVI</a:t>
            </a:r>
            <a:r>
              <a:rPr lang="en-US" sz="28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) Socioeconomic </a:t>
            </a:r>
            <a:r>
              <a:rPr lang="en-US" sz="2800" dirty="0" err="1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subscore</a:t>
            </a:r>
            <a:r>
              <a:rPr lang="en-US" sz="28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for a patient’s census tract. </a:t>
            </a:r>
          </a:p>
          <a:p>
            <a:pPr marL="571500" indent="-571500">
              <a:buFont typeface="Courier New" panose="02070309020205020404" pitchFamily="49" charset="0"/>
              <a:buChar char="o"/>
            </a:pPr>
            <a:endParaRPr lang="en-US" sz="2600" u="sng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AD4614-E69E-1C53-BC19-345EF6CA5772}"/>
              </a:ext>
            </a:extLst>
          </p:cNvPr>
          <p:cNvSpPr txBox="1"/>
          <p:nvPr/>
        </p:nvSpPr>
        <p:spPr>
          <a:xfrm>
            <a:off x="33916447" y="27712218"/>
            <a:ext cx="9052289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</a:rPr>
              <a:t>CONCLUSIONS: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52F69A-DB81-D95C-EBB4-54C6C5166640}"/>
              </a:ext>
            </a:extLst>
          </p:cNvPr>
          <p:cNvSpPr txBox="1"/>
          <p:nvPr/>
        </p:nvSpPr>
        <p:spPr>
          <a:xfrm>
            <a:off x="314635" y="15058935"/>
            <a:ext cx="9304799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To describe the burden of severe physical illness among individuals with SSD receiving care at a large urban safety hospital. 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>
              <a:latin typeface="Arial" panose="020B0604020202020204" pitchFamily="34" charset="0"/>
              <a:ea typeface="Verdana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To investigate the associations between individual and neighborhood-level sociodemographic characteristics and severe physical multi-morbidity in SSD.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840AF2-333E-39EB-7B9A-B3259BC2E9F0}"/>
              </a:ext>
            </a:extLst>
          </p:cNvPr>
          <p:cNvSpPr txBox="1"/>
          <p:nvPr/>
        </p:nvSpPr>
        <p:spPr>
          <a:xfrm>
            <a:off x="312449" y="18446619"/>
            <a:ext cx="9513553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</a:rPr>
              <a:t>HYPOTHESIS: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149DE77-A2F2-1C08-B8F2-1EA6354565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6361672"/>
              </p:ext>
            </p:extLst>
          </p:nvPr>
        </p:nvGraphicFramePr>
        <p:xfrm>
          <a:off x="10534311" y="18686196"/>
          <a:ext cx="21730631" cy="13747837"/>
        </p:xfrm>
        <a:graphic>
          <a:graphicData uri="http://schemas.openxmlformats.org/drawingml/2006/table">
            <a:tbl>
              <a:tblPr firstRow="1" firstCol="1" bandRow="1">
                <a:tableStyleId>{91EBBBCC-DAD2-459C-BE2E-F6DE35CF9A28}</a:tableStyleId>
              </a:tblPr>
              <a:tblGrid>
                <a:gridCol w="5265118">
                  <a:extLst>
                    <a:ext uri="{9D8B030D-6E8A-4147-A177-3AD203B41FA5}">
                      <a16:colId xmlns:a16="http://schemas.microsoft.com/office/drawing/2014/main" val="2271530101"/>
                    </a:ext>
                  </a:extLst>
                </a:gridCol>
                <a:gridCol w="2517741">
                  <a:extLst>
                    <a:ext uri="{9D8B030D-6E8A-4147-A177-3AD203B41FA5}">
                      <a16:colId xmlns:a16="http://schemas.microsoft.com/office/drawing/2014/main" val="2037580265"/>
                    </a:ext>
                  </a:extLst>
                </a:gridCol>
                <a:gridCol w="3457575">
                  <a:extLst>
                    <a:ext uri="{9D8B030D-6E8A-4147-A177-3AD203B41FA5}">
                      <a16:colId xmlns:a16="http://schemas.microsoft.com/office/drawing/2014/main" val="1400675947"/>
                    </a:ext>
                  </a:extLst>
                </a:gridCol>
                <a:gridCol w="2434324">
                  <a:extLst>
                    <a:ext uri="{9D8B030D-6E8A-4147-A177-3AD203B41FA5}">
                      <a16:colId xmlns:a16="http://schemas.microsoft.com/office/drawing/2014/main" val="1686258619"/>
                    </a:ext>
                  </a:extLst>
                </a:gridCol>
                <a:gridCol w="3291563">
                  <a:extLst>
                    <a:ext uri="{9D8B030D-6E8A-4147-A177-3AD203B41FA5}">
                      <a16:colId xmlns:a16="http://schemas.microsoft.com/office/drawing/2014/main" val="245645965"/>
                    </a:ext>
                  </a:extLst>
                </a:gridCol>
                <a:gridCol w="2891020">
                  <a:extLst>
                    <a:ext uri="{9D8B030D-6E8A-4147-A177-3AD203B41FA5}">
                      <a16:colId xmlns:a16="http://schemas.microsoft.com/office/drawing/2014/main" val="3907066368"/>
                    </a:ext>
                  </a:extLst>
                </a:gridCol>
                <a:gridCol w="400543">
                  <a:extLst>
                    <a:ext uri="{9D8B030D-6E8A-4147-A177-3AD203B41FA5}">
                      <a16:colId xmlns:a16="http://schemas.microsoft.com/office/drawing/2014/main" val="4218415846"/>
                    </a:ext>
                  </a:extLst>
                </a:gridCol>
                <a:gridCol w="1472747">
                  <a:extLst>
                    <a:ext uri="{9D8B030D-6E8A-4147-A177-3AD203B41FA5}">
                      <a16:colId xmlns:a16="http://schemas.microsoft.com/office/drawing/2014/main" val="2388385692"/>
                    </a:ext>
                  </a:extLst>
                </a:gridCol>
              </a:tblGrid>
              <a:tr h="240875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</a:endParaRPr>
                    </a:p>
                    <a:p>
                      <a:endParaRPr lang="en-US" sz="4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</a:endParaRPr>
                    </a:p>
                    <a:p>
                      <a:r>
                        <a:rPr lang="en-US" sz="3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       Single-Level </a:t>
                      </a:r>
                      <a:r>
                        <a:rPr lang="en-US" sz="3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Logistic Regression</a:t>
                      </a:r>
                    </a:p>
                  </a:txBody>
                  <a:tcPr marL="68580" marR="68580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Multi-Level </a:t>
                      </a:r>
                      <a:r>
                        <a:rPr lang="en-US" sz="3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Logistic Regression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0" baseline="3000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111118"/>
                  </a:ext>
                </a:extLst>
              </a:tr>
              <a:tr h="908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OR 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CI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p-value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OR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95% CI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p-value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P-value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841446"/>
                  </a:ext>
                </a:extLst>
              </a:tr>
              <a:tr h="75636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Age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1" dirty="0">
                        <a:solidFill>
                          <a:schemeClr val="tx1"/>
                        </a:solidFill>
                        <a:effectLst/>
                        <a:highlight>
                          <a:srgbClr val="E2F0D9"/>
                        </a:highlight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E2F0D9"/>
                          </a:highlight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1.072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1.067 - 1.077</a:t>
                      </a:r>
                      <a:endParaRPr lang="en-US" sz="3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&lt;.001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E2F0D9"/>
                          </a:highlight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1.071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1.066-1.076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&lt;.001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&lt;.001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481221"/>
                  </a:ext>
                </a:extLst>
              </a:tr>
              <a:tr h="430135">
                <a:tc gridSpan="8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Sex Assigned at Birth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2400" b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T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18873802"/>
                  </a:ext>
                </a:extLst>
              </a:tr>
              <a:tr h="43013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Female (ref)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72397"/>
                  </a:ext>
                </a:extLst>
              </a:tr>
              <a:tr h="43013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Male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0.979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0.865-1.107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.730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0.952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0.835-1.084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.456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817669"/>
                  </a:ext>
                </a:extLst>
              </a:tr>
              <a:tr h="860271">
                <a:tc gridSpan="3">
                  <a:txBody>
                    <a:bodyPr/>
                    <a:lstStyle/>
                    <a:p>
                      <a:pPr marL="0" marR="0" lvl="0" indent="0" algn="l" defTabSz="4328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Race and Ethnicity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8100" marR="38100" lvl="0" indent="0" algn="ctr" defTabSz="432813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marL="38100" marR="38100" lvl="0" indent="0" algn="ctr" defTabSz="432813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T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28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0" b="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4948232"/>
                  </a:ext>
                </a:extLst>
              </a:tr>
              <a:tr h="43013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white (ref)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0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947375"/>
                  </a:ext>
                </a:extLst>
              </a:tr>
              <a:tr h="56006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Non-Hispanic Black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E2F0D9"/>
                          </a:highlight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1.601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1.385-1.850</a:t>
                      </a:r>
                      <a:endParaRPr lang="en-US" sz="30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&lt;.001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E2F0D9"/>
                          </a:highlight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1.559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1.329-1.829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&lt;.001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870893"/>
                  </a:ext>
                </a:extLst>
              </a:tr>
              <a:tr h="470684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Hispanic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E2F0D9"/>
                          </a:highlight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2.067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1.678-2.546</a:t>
                      </a:r>
                      <a:endParaRPr lang="en-US" sz="30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&lt;.001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E2F0D9"/>
                          </a:highlight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2.017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1.610-2.526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&lt;.001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7553957"/>
                  </a:ext>
                </a:extLst>
              </a:tr>
              <a:tr h="499083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Other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E2F0D9"/>
                          </a:highlight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0.890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0.671-1.179</a:t>
                      </a:r>
                      <a:endParaRPr lang="en-US" sz="300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.416</a:t>
                      </a: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E2F0D9"/>
                          </a:highlight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0.858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0.632-1.166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&lt;.001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150591"/>
                  </a:ext>
                </a:extLst>
              </a:tr>
              <a:tr h="43013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Insurance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0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430510"/>
                  </a:ext>
                </a:extLst>
              </a:tr>
              <a:tr h="43013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Private (ref)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0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2403190"/>
                  </a:ext>
                </a:extLst>
              </a:tr>
              <a:tr h="85865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Public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E2F0D9"/>
                          </a:highlight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3.318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1.856-5.930</a:t>
                      </a:r>
                      <a:endParaRPr lang="en-US" sz="300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&lt;.001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E2F0D9"/>
                          </a:highlight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4.142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2.109-8.137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&lt;.001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373348"/>
                  </a:ext>
                </a:extLst>
              </a:tr>
              <a:tr h="43013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Other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kern="0">
                          <a:solidFill>
                            <a:srgbClr val="010205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0.306</a:t>
                      </a: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.036-2.614</a:t>
                      </a:r>
                      <a:endParaRPr lang="en-US" sz="30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.279</a:t>
                      </a: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0.514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.060-4.387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&lt;.543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295669"/>
                  </a:ext>
                </a:extLst>
              </a:tr>
              <a:tr h="119016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Non-English Primary Language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1" kern="0" dirty="0">
                          <a:solidFill>
                            <a:srgbClr val="010205"/>
                          </a:solidFill>
                          <a:effectLst/>
                          <a:highlight>
                            <a:srgbClr val="E2F0D9"/>
                          </a:highlight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0.754</a:t>
                      </a:r>
                      <a:endParaRPr lang="en-US" sz="3000" b="1" dirty="0">
                        <a:solidFill>
                          <a:schemeClr val="tx1"/>
                        </a:solidFill>
                        <a:effectLst/>
                        <a:highlight>
                          <a:srgbClr val="E2F0D9"/>
                        </a:highlight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0.66-0.913</a:t>
                      </a:r>
                      <a:endParaRPr lang="en-US" sz="30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kern="0" dirty="0">
                          <a:solidFill>
                            <a:srgbClr val="010205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.004</a:t>
                      </a: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E2F0D9"/>
                          </a:highlight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0.732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0.597-0.897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.003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6991927"/>
                  </a:ext>
                </a:extLst>
              </a:tr>
              <a:tr h="1720541">
                <a:tc gridSpan="3">
                  <a:txBody>
                    <a:bodyPr/>
                    <a:lstStyle/>
                    <a:p>
                      <a:pPr marL="0" marR="0" lvl="0" indent="0" algn="l" defTabSz="4328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328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Neighborhood SES Vulnerability</a:t>
                      </a:r>
                    </a:p>
                    <a:p>
                      <a:pPr marL="0" marR="0" lvl="0" indent="0" algn="r" defTabSz="4328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28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1.046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328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0.821-1.334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28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.715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401042"/>
                  </a:ext>
                </a:extLst>
              </a:tr>
            </a:tbl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8D7D8B2A-5A87-9D11-E708-D4BBCC55B0C2}"/>
              </a:ext>
            </a:extLst>
          </p:cNvPr>
          <p:cNvSpPr txBox="1"/>
          <p:nvPr/>
        </p:nvSpPr>
        <p:spPr>
          <a:xfrm>
            <a:off x="11058089" y="6203246"/>
            <a:ext cx="11373769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u="sng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Snapshot of Sociodemographic Characteristics of Cohort: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D6CD30C-7393-AF1C-A6E3-6A33129EC595}"/>
              </a:ext>
            </a:extLst>
          </p:cNvPr>
          <p:cNvSpPr txBox="1"/>
          <p:nvPr/>
        </p:nvSpPr>
        <p:spPr>
          <a:xfrm>
            <a:off x="11530794" y="11640109"/>
            <a:ext cx="8818889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i="1" dirty="0">
                <a:highlight>
                  <a:srgbClr val="FFF2CC"/>
                </a:highligh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Figure 1. Socioeconomic Vulnerability of Patient Neighborhoods 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B04FE9D-8CDE-64EA-DECE-A6D5D50EC7E0}"/>
              </a:ext>
            </a:extLst>
          </p:cNvPr>
          <p:cNvSpPr txBox="1"/>
          <p:nvPr/>
        </p:nvSpPr>
        <p:spPr>
          <a:xfrm>
            <a:off x="12670197" y="19445968"/>
            <a:ext cx="17947635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i="1" dirty="0">
                <a:highlight>
                  <a:srgbClr val="FFF2CC"/>
                </a:highligh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Table 1. Associations Between Sociodemographic Factors &amp; Severe Multimorbidity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ACEE906-8929-405C-A460-B8B425B8B804}"/>
              </a:ext>
            </a:extLst>
          </p:cNvPr>
          <p:cNvSpPr txBox="1"/>
          <p:nvPr/>
        </p:nvSpPr>
        <p:spPr>
          <a:xfrm>
            <a:off x="27945052" y="31800953"/>
            <a:ext cx="1595383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Definitions: SES=socioeconomic</a:t>
            </a:r>
            <a:endParaRPr lang="en-US" sz="3600" i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4106321" y="31231855"/>
            <a:ext cx="8197352" cy="1046183"/>
            <a:chOff x="1263782" y="31156898"/>
            <a:chExt cx="8197352" cy="1046183"/>
          </a:xfrm>
        </p:grpSpPr>
        <p:sp>
          <p:nvSpPr>
            <p:cNvPr id="64" name="Pentagon 63">
              <a:extLst>
                <a:ext uri="{FF2B5EF4-FFF2-40B4-BE49-F238E27FC236}">
                  <a16:creationId xmlns:a16="http://schemas.microsoft.com/office/drawing/2014/main" id="{10DD8640-4C5C-6967-A004-BCEB91E2882D}"/>
                </a:ext>
              </a:extLst>
            </p:cNvPr>
            <p:cNvSpPr/>
            <p:nvPr/>
          </p:nvSpPr>
          <p:spPr>
            <a:xfrm>
              <a:off x="1684421" y="31183064"/>
              <a:ext cx="6448926" cy="987232"/>
            </a:xfrm>
            <a:prstGeom prst="homePlate">
              <a:avLst/>
            </a:prstGeom>
            <a:solidFill>
              <a:srgbClr val="E3153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ABCFF00-B95C-5104-804C-3ECE4C281C85}"/>
                </a:ext>
              </a:extLst>
            </p:cNvPr>
            <p:cNvSpPr txBox="1"/>
            <p:nvPr/>
          </p:nvSpPr>
          <p:spPr>
            <a:xfrm>
              <a:off x="1263782" y="31156898"/>
              <a:ext cx="7290204" cy="95410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ea typeface="+mn-lt"/>
                  <a:cs typeface="Arial" panose="020B0604020202020204" pitchFamily="34" charset="0"/>
                </a:rPr>
                <a:t>Scan to learn more about </a:t>
              </a:r>
            </a:p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ea typeface="+mn-lt"/>
                  <a:cs typeface="Arial" panose="020B0604020202020204" pitchFamily="34" charset="0"/>
                </a:rPr>
                <a:t>WRAP’s Research Program </a:t>
              </a:r>
            </a:p>
          </p:txBody>
        </p:sp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8A34FEDB-72BD-1695-A8BA-CC2A0F5FF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34903" y="31382955"/>
              <a:ext cx="826231" cy="820126"/>
            </a:xfrm>
            <a:prstGeom prst="rect">
              <a:avLst/>
            </a:prstGeom>
          </p:spPr>
        </p:pic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32748" y="10175821"/>
            <a:ext cx="886862" cy="947335"/>
          </a:xfrm>
          <a:prstGeom prst="rect">
            <a:avLst/>
          </a:prstGeom>
        </p:spPr>
      </p:pic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AFC8B0E0-5FF4-D830-364F-AB0B72035B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1520601"/>
              </p:ext>
            </p:extLst>
          </p:nvPr>
        </p:nvGraphicFramePr>
        <p:xfrm>
          <a:off x="11058089" y="12005409"/>
          <a:ext cx="6063754" cy="5110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65517582-A790-2EEC-281D-CE837A21636B}"/>
              </a:ext>
            </a:extLst>
          </p:cNvPr>
          <p:cNvSpPr txBox="1"/>
          <p:nvPr/>
        </p:nvSpPr>
        <p:spPr>
          <a:xfrm>
            <a:off x="11081221" y="6920416"/>
            <a:ext cx="11648756" cy="35086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Courier New"/>
              <a:buChar char="o"/>
            </a:pPr>
            <a:r>
              <a:rPr lang="en-US" sz="32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7,944 individuals met inclusion criteria</a:t>
            </a:r>
          </a:p>
          <a:p>
            <a:pPr marL="457200" indent="-457200">
              <a:buFont typeface="Courier New"/>
              <a:buChar char="o"/>
            </a:pPr>
            <a:r>
              <a:rPr lang="en-US" sz="32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62.1 % were male &amp; 94.2% were publicly insured</a:t>
            </a:r>
          </a:p>
          <a:p>
            <a:pPr marL="457200" indent="-457200">
              <a:buFont typeface="Courier New"/>
              <a:buChar char="o"/>
            </a:pPr>
            <a:r>
              <a:rPr lang="en-US" sz="32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47.8% were non-Hispanic/Latino Black, 27.8% were non-Hispanic/Latino white, 16.1% were Hispanic/Latino</a:t>
            </a:r>
          </a:p>
          <a:p>
            <a:pPr marL="457200" indent="-457200">
              <a:buFont typeface="Courier New"/>
              <a:buChar char="o"/>
            </a:pPr>
            <a:r>
              <a:rPr lang="en-US" sz="32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51.2% of our patients lived in a community within the lowest socioeconomic quartile in the state (see Figure 1)</a:t>
            </a:r>
          </a:p>
          <a:p>
            <a:pPr marL="457200" indent="-457200">
              <a:buFont typeface="Courier New"/>
              <a:buChar char="o"/>
            </a:pPr>
            <a:endParaRPr lang="en-US" sz="3000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C50403-DE44-58D1-9B98-828D502EB241}"/>
              </a:ext>
            </a:extLst>
          </p:cNvPr>
          <p:cNvSpPr txBox="1"/>
          <p:nvPr/>
        </p:nvSpPr>
        <p:spPr>
          <a:xfrm>
            <a:off x="14089966" y="10052210"/>
            <a:ext cx="5092504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200" b="1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&lt;- For full demographics </a:t>
            </a:r>
            <a:br>
              <a:rPr lang="en-US" sz="3200" b="1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en-US" sz="3200" b="1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&amp; more tables scan here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6FA19C-DC9A-5117-7169-C7AC0C247080}"/>
              </a:ext>
            </a:extLst>
          </p:cNvPr>
          <p:cNvSpPr/>
          <p:nvPr/>
        </p:nvSpPr>
        <p:spPr>
          <a:xfrm rot="10800000">
            <a:off x="15959879" y="13146684"/>
            <a:ext cx="567584" cy="2959215"/>
          </a:xfrm>
          <a:prstGeom prst="rect">
            <a:avLst/>
          </a:prstGeom>
          <a:gradFill>
            <a:gsLst>
              <a:gs pos="0">
                <a:srgbClr val="C55A11"/>
              </a:gs>
              <a:gs pos="27000">
                <a:srgbClr val="F4B183"/>
              </a:gs>
              <a:gs pos="63000">
                <a:srgbClr val="FFF2CC"/>
              </a:gs>
              <a:gs pos="82000">
                <a:srgbClr val="E2F0D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07C31B-CABC-7D76-F5F6-ABDCD8321D78}"/>
              </a:ext>
            </a:extLst>
          </p:cNvPr>
          <p:cNvSpPr txBox="1"/>
          <p:nvPr/>
        </p:nvSpPr>
        <p:spPr>
          <a:xfrm>
            <a:off x="16674711" y="13104795"/>
            <a:ext cx="325448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Highest SES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D260CF-A4E7-8035-8D39-741E00BD556A}"/>
              </a:ext>
            </a:extLst>
          </p:cNvPr>
          <p:cNvSpPr txBox="1"/>
          <p:nvPr/>
        </p:nvSpPr>
        <p:spPr>
          <a:xfrm>
            <a:off x="16674711" y="15677703"/>
            <a:ext cx="325448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Lowest SES</a:t>
            </a:r>
          </a:p>
        </p:txBody>
      </p:sp>
      <p:pic>
        <p:nvPicPr>
          <p:cNvPr id="30" name="Graphic 29" descr="Neighborhood with solid fill">
            <a:extLst>
              <a:ext uri="{FF2B5EF4-FFF2-40B4-BE49-F238E27FC236}">
                <a16:creationId xmlns:a16="http://schemas.microsoft.com/office/drawing/2014/main" id="{C7B836F0-89D6-1A13-2536-714DF5B15F31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417602" y="19939456"/>
            <a:ext cx="1020387" cy="1020387"/>
          </a:xfrm>
          <a:prstGeom prst="rect">
            <a:avLst/>
          </a:prstGeom>
        </p:spPr>
      </p:pic>
      <p:pic>
        <p:nvPicPr>
          <p:cNvPr id="35" name="Graphic 34" descr="Man with solid fill">
            <a:extLst>
              <a:ext uri="{FF2B5EF4-FFF2-40B4-BE49-F238E27FC236}">
                <a16:creationId xmlns:a16="http://schemas.microsoft.com/office/drawing/2014/main" id="{D6BABC00-8CC7-0CBF-E950-C2CB867C9544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2729977" y="20255222"/>
            <a:ext cx="750851" cy="750851"/>
          </a:xfrm>
          <a:prstGeom prst="rect">
            <a:avLst/>
          </a:prstGeom>
        </p:spPr>
      </p:pic>
      <p:graphicFrame>
        <p:nvGraphicFramePr>
          <p:cNvPr id="44" name="Chart 43">
            <a:extLst>
              <a:ext uri="{FF2B5EF4-FFF2-40B4-BE49-F238E27FC236}">
                <a16:creationId xmlns:a16="http://schemas.microsoft.com/office/drawing/2014/main" id="{9270CBCF-9EBD-5E17-4309-A33CEB84CB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8193383"/>
              </p:ext>
            </p:extLst>
          </p:nvPr>
        </p:nvGraphicFramePr>
        <p:xfrm>
          <a:off x="22436009" y="6281747"/>
          <a:ext cx="10668637" cy="10716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46" name="TextBox 45">
            <a:extLst>
              <a:ext uri="{FF2B5EF4-FFF2-40B4-BE49-F238E27FC236}">
                <a16:creationId xmlns:a16="http://schemas.microsoft.com/office/drawing/2014/main" id="{8BF44248-912F-06CA-A79D-90853A171768}"/>
              </a:ext>
            </a:extLst>
          </p:cNvPr>
          <p:cNvSpPr txBox="1"/>
          <p:nvPr/>
        </p:nvSpPr>
        <p:spPr>
          <a:xfrm>
            <a:off x="26558694" y="6667232"/>
            <a:ext cx="5894262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3600" b="1" i="1" dirty="0">
                <a:highlight>
                  <a:srgbClr val="FFF2CC"/>
                </a:highligh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Figure 2. Burden of Severe Physical Illness in a Cohort of Patients with a Schizophrenia Spectrum Disorders at an Urban Safety Net Hospital</a:t>
            </a:r>
          </a:p>
        </p:txBody>
      </p:sp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8A618685-DD03-D225-8B68-75FEE637F8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14390"/>
              </p:ext>
            </p:extLst>
          </p:nvPr>
        </p:nvGraphicFramePr>
        <p:xfrm>
          <a:off x="34351268" y="8596807"/>
          <a:ext cx="7826327" cy="104646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14993">
                  <a:extLst>
                    <a:ext uri="{9D8B030D-6E8A-4147-A177-3AD203B41FA5}">
                      <a16:colId xmlns:a16="http://schemas.microsoft.com/office/drawing/2014/main" val="3124017677"/>
                    </a:ext>
                  </a:extLst>
                </a:gridCol>
                <a:gridCol w="711334">
                  <a:extLst>
                    <a:ext uri="{9D8B030D-6E8A-4147-A177-3AD203B41FA5}">
                      <a16:colId xmlns:a16="http://schemas.microsoft.com/office/drawing/2014/main" val="3410810925"/>
                    </a:ext>
                  </a:extLst>
                </a:gridCol>
              </a:tblGrid>
              <a:tr h="543808">
                <a:tc>
                  <a:txBody>
                    <a:bodyPr/>
                    <a:lstStyle/>
                    <a:p>
                      <a:r>
                        <a:rPr lang="en-US" sz="2800" dirty="0"/>
                        <a:t>Myocardial Infarction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110619"/>
                  </a:ext>
                </a:extLst>
              </a:tr>
              <a:tr h="543808">
                <a:tc>
                  <a:txBody>
                    <a:bodyPr/>
                    <a:lstStyle/>
                    <a:p>
                      <a:r>
                        <a:rPr lang="en-US" sz="2800" dirty="0"/>
                        <a:t>Congestive Heart Failure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794611"/>
                  </a:ext>
                </a:extLst>
              </a:tr>
              <a:tr h="543808">
                <a:tc>
                  <a:txBody>
                    <a:bodyPr/>
                    <a:lstStyle/>
                    <a:p>
                      <a:r>
                        <a:rPr lang="en-US" sz="2800" dirty="0"/>
                        <a:t>Peripheral Vascular Disease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930277"/>
                  </a:ext>
                </a:extLst>
              </a:tr>
              <a:tr h="543808">
                <a:tc>
                  <a:txBody>
                    <a:bodyPr/>
                    <a:lstStyle/>
                    <a:p>
                      <a:r>
                        <a:rPr lang="en-US" sz="2800" dirty="0"/>
                        <a:t>Cerebrovascular Disease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504436"/>
                  </a:ext>
                </a:extLst>
              </a:tr>
              <a:tr h="543808">
                <a:tc>
                  <a:txBody>
                    <a:bodyPr/>
                    <a:lstStyle/>
                    <a:p>
                      <a:r>
                        <a:rPr lang="en-US" sz="2800" dirty="0"/>
                        <a:t>Dementia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657491"/>
                  </a:ext>
                </a:extLst>
              </a:tr>
              <a:tr h="543808">
                <a:tc>
                  <a:txBody>
                    <a:bodyPr/>
                    <a:lstStyle/>
                    <a:p>
                      <a:r>
                        <a:rPr lang="en-US" sz="2800" dirty="0"/>
                        <a:t>COPD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9637"/>
                  </a:ext>
                </a:extLst>
              </a:tr>
              <a:tr h="543808">
                <a:tc>
                  <a:txBody>
                    <a:bodyPr/>
                    <a:lstStyle/>
                    <a:p>
                      <a:r>
                        <a:rPr lang="en-US" sz="2800" dirty="0"/>
                        <a:t>Rheumatologic Disease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508753"/>
                  </a:ext>
                </a:extLst>
              </a:tr>
              <a:tr h="567482">
                <a:tc>
                  <a:txBody>
                    <a:bodyPr/>
                    <a:lstStyle/>
                    <a:p>
                      <a:r>
                        <a:rPr lang="en-US" sz="2800" dirty="0"/>
                        <a:t>Peptic Ulcer Disease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446136"/>
                  </a:ext>
                </a:extLst>
              </a:tr>
              <a:tr h="567482">
                <a:tc>
                  <a:txBody>
                    <a:bodyPr/>
                    <a:lstStyle/>
                    <a:p>
                      <a:r>
                        <a:rPr lang="en-US" sz="2800" dirty="0"/>
                        <a:t>Mild Liver Disease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974806"/>
                  </a:ext>
                </a:extLst>
              </a:tr>
              <a:tr h="543808">
                <a:tc>
                  <a:txBody>
                    <a:bodyPr/>
                    <a:lstStyle/>
                    <a:p>
                      <a:r>
                        <a:rPr lang="en-US" sz="2800" dirty="0"/>
                        <a:t>Moderate to Severe Liver Disease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+3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054376"/>
                  </a:ext>
                </a:extLst>
              </a:tr>
              <a:tr h="526324">
                <a:tc>
                  <a:txBody>
                    <a:bodyPr/>
                    <a:lstStyle/>
                    <a:p>
                      <a:r>
                        <a:rPr lang="en-US" sz="2800" dirty="0"/>
                        <a:t>Diabetes Mellitus w/out major complication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331125"/>
                  </a:ext>
                </a:extLst>
              </a:tr>
              <a:tr h="543808">
                <a:tc>
                  <a:txBody>
                    <a:bodyPr/>
                    <a:lstStyle/>
                    <a:p>
                      <a:pPr marL="0" marR="0" lvl="0" indent="0" algn="l" defTabSz="4328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Diabetes Mellitus w/ end organ damage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+3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867352"/>
                  </a:ext>
                </a:extLst>
              </a:tr>
              <a:tr h="543808">
                <a:tc>
                  <a:txBody>
                    <a:bodyPr/>
                    <a:lstStyle/>
                    <a:p>
                      <a:pPr marL="0" marR="0" lvl="0" indent="0" algn="l" defTabSz="4328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Hemiplegia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+2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5255"/>
                  </a:ext>
                </a:extLst>
              </a:tr>
              <a:tr h="606268">
                <a:tc>
                  <a:txBody>
                    <a:bodyPr/>
                    <a:lstStyle/>
                    <a:p>
                      <a:pPr marL="0" marR="0" lvl="0" indent="0" algn="l" defTabSz="4328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Moderate to Severe CKD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+2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262532"/>
                  </a:ext>
                </a:extLst>
              </a:tr>
              <a:tr h="673769">
                <a:tc>
                  <a:txBody>
                    <a:bodyPr/>
                    <a:lstStyle/>
                    <a:p>
                      <a:pPr marL="0" marR="0" lvl="0" indent="0" algn="l" defTabSz="4328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Localized Solid Tumor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+2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015017"/>
                  </a:ext>
                </a:extLst>
              </a:tr>
              <a:tr h="513385">
                <a:tc>
                  <a:txBody>
                    <a:bodyPr/>
                    <a:lstStyle/>
                    <a:p>
                      <a:pPr marL="0" marR="0" lvl="0" indent="0" algn="l" defTabSz="4328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Metastatic Solid Tumor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+6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519967"/>
                  </a:ext>
                </a:extLst>
              </a:tr>
              <a:tr h="456779">
                <a:tc>
                  <a:txBody>
                    <a:bodyPr/>
                    <a:lstStyle/>
                    <a:p>
                      <a:pPr marL="0" marR="0" lvl="0" indent="0" algn="l" defTabSz="4328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Leukemia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+2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215547"/>
                  </a:ext>
                </a:extLst>
              </a:tr>
              <a:tr h="530802">
                <a:tc>
                  <a:txBody>
                    <a:bodyPr/>
                    <a:lstStyle/>
                    <a:p>
                      <a:pPr marL="0" marR="0" lvl="0" indent="0" algn="l" defTabSz="4328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Lymphoma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+2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68807"/>
                  </a:ext>
                </a:extLst>
              </a:tr>
              <a:tr h="488601">
                <a:tc>
                  <a:txBody>
                    <a:bodyPr/>
                    <a:lstStyle/>
                    <a:p>
                      <a:pPr marL="0" marR="0" lvl="0" indent="0" algn="l" defTabSz="43281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AIDs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+6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534935"/>
                  </a:ext>
                </a:extLst>
              </a:tr>
            </a:tbl>
          </a:graphicData>
        </a:graphic>
      </p:graphicFrame>
      <p:sp>
        <p:nvSpPr>
          <p:cNvPr id="51" name="TextBox 50">
            <a:extLst>
              <a:ext uri="{FF2B5EF4-FFF2-40B4-BE49-F238E27FC236}">
                <a16:creationId xmlns:a16="http://schemas.microsoft.com/office/drawing/2014/main" id="{CBC9B1F0-A23A-21B2-B9F1-9F6F7ECFD554}"/>
              </a:ext>
            </a:extLst>
          </p:cNvPr>
          <p:cNvSpPr txBox="1"/>
          <p:nvPr/>
        </p:nvSpPr>
        <p:spPr>
          <a:xfrm>
            <a:off x="33250616" y="6190225"/>
            <a:ext cx="9595068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71500" indent="-571500">
              <a:buFont typeface="Courier New" panose="02070309020205020404" pitchFamily="49" charset="0"/>
              <a:buChar char="o"/>
            </a:pPr>
            <a:r>
              <a:rPr lang="en-US" sz="2800" dirty="0" err="1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Charlson</a:t>
            </a:r>
            <a:r>
              <a:rPr lang="en-US" sz="28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Comorbidity Index (</a:t>
            </a:r>
            <a:r>
              <a:rPr lang="en-US" sz="28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CCI</a:t>
            </a:r>
            <a:r>
              <a:rPr lang="en-US" sz="28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; Figure 3) was used as the measure of severe physical illness. In other populations, CCI has also been used as a predictor of mortality risk. Multimorbidity was defined as a CCI of </a:t>
            </a:r>
            <a:r>
              <a:rPr lang="en-US" sz="28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sz="28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2</a:t>
            </a:r>
          </a:p>
          <a:p>
            <a:pPr marL="571500" indent="-571500">
              <a:buFont typeface="Courier New" panose="02070309020205020404" pitchFamily="49" charset="0"/>
              <a:buChar char="o"/>
            </a:pPr>
            <a:endParaRPr lang="en-US" sz="2800" u="sng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03868A5-50C0-827F-0FD0-2CAC23BC6A68}"/>
              </a:ext>
            </a:extLst>
          </p:cNvPr>
          <p:cNvSpPr txBox="1"/>
          <p:nvPr/>
        </p:nvSpPr>
        <p:spPr>
          <a:xfrm>
            <a:off x="33468542" y="19078850"/>
            <a:ext cx="9692416" cy="569386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71500" indent="-571500">
              <a:buFont typeface="Courier New" panose="02070309020205020404" pitchFamily="49" charset="0"/>
              <a:buChar char="o"/>
            </a:pPr>
            <a:r>
              <a:rPr lang="en-US" sz="28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Descriptive statistics were used to characterize the cohort. Chi squared analyses and independent t-tests were used to compare characteristics of patients with and without multimorbidity. Variance inflation factor was used to assess for multicollinearity between sociodemographic factors. We examined the associations between patient-level sociodemographic factors using single level logistic regression. </a:t>
            </a:r>
          </a:p>
          <a:p>
            <a:pPr marL="571500" indent="-571500">
              <a:buFont typeface="Courier New" panose="02070309020205020404" pitchFamily="49" charset="0"/>
              <a:buChar char="o"/>
            </a:pPr>
            <a:r>
              <a:rPr lang="en-US" sz="28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We used a multi-level logistic regression in models including neighborhood-level factors to account for the nested structure of census-tract level data. We performed a series of sensitivity analyses excluding patients with CCI of 0.</a:t>
            </a:r>
            <a:endParaRPr lang="en-US" sz="2800" u="sng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14C2CCF-FD6B-22F0-D99F-082485F9AEC4}"/>
              </a:ext>
            </a:extLst>
          </p:cNvPr>
          <p:cNvSpPr txBox="1"/>
          <p:nvPr/>
        </p:nvSpPr>
        <p:spPr>
          <a:xfrm>
            <a:off x="33645057" y="28608431"/>
            <a:ext cx="9595068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71500" indent="-571500">
              <a:buFont typeface="Courier New" panose="02070309020205020404" pitchFamily="49" charset="0"/>
              <a:buChar char="o"/>
            </a:pPr>
            <a:r>
              <a:rPr lang="en-US" sz="28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Our work supports the existence of racial and ethnic and socioeconomic disparities  in physical health outcomes among individuals living with a schizophrenia spectrum disorder. Further work is needed to better characterize the drivers of this phenomena.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44C4AC1-18F9-8CFA-D837-8599A79A9AAE}"/>
              </a:ext>
            </a:extLst>
          </p:cNvPr>
          <p:cNvSpPr txBox="1"/>
          <p:nvPr/>
        </p:nvSpPr>
        <p:spPr>
          <a:xfrm>
            <a:off x="33916447" y="24439271"/>
            <a:ext cx="9052289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</a:rPr>
              <a:t>LIMITATIONS: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74D0AB0-9D13-8A80-D4AE-AAA78D6C669E}"/>
              </a:ext>
            </a:extLst>
          </p:cNvPr>
          <p:cNvSpPr txBox="1"/>
          <p:nvPr/>
        </p:nvSpPr>
        <p:spPr>
          <a:xfrm>
            <a:off x="33601173" y="25360922"/>
            <a:ext cx="9244511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71500" indent="-571500">
              <a:buFont typeface="Courier New" panose="02070309020205020404" pitchFamily="49" charset="0"/>
              <a:buChar char="o"/>
            </a:pPr>
            <a:r>
              <a:rPr lang="en-US" sz="28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This finding should be interpreted with caution, as given the retrospective design of this work, we are unable to differentiate if CCI of 0 represents no comorbidity or missing data. We plan to use insurance claims data to mitigate this risk in the future.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E5CF0B9-C1DD-6F6B-14EE-3B17531D306E}"/>
              </a:ext>
            </a:extLst>
          </p:cNvPr>
          <p:cNvSpPr txBox="1"/>
          <p:nvPr/>
        </p:nvSpPr>
        <p:spPr>
          <a:xfrm>
            <a:off x="35921972" y="8079856"/>
            <a:ext cx="4993679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i="1" dirty="0">
                <a:highlight>
                  <a:srgbClr val="FFF2C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Figure 3. </a:t>
            </a:r>
            <a:r>
              <a:rPr lang="en-US" sz="2400" b="1" i="1" dirty="0" err="1">
                <a:highlight>
                  <a:srgbClr val="FFF2C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Charlson</a:t>
            </a:r>
            <a:r>
              <a:rPr lang="en-US" sz="2400" b="1" i="1" dirty="0">
                <a:highlight>
                  <a:srgbClr val="FFF2C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Comorbidity Score</a:t>
            </a:r>
            <a:endParaRPr lang="en-US" sz="3600" b="1" i="1" dirty="0">
              <a:highlight>
                <a:srgbClr val="FFF2CC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4EA7F205-CFBD-6AEA-6528-DCAD7EC22F0F}"/>
              </a:ext>
            </a:extLst>
          </p:cNvPr>
          <p:cNvSpPr/>
          <p:nvPr/>
        </p:nvSpPr>
        <p:spPr>
          <a:xfrm>
            <a:off x="11025143" y="17076972"/>
            <a:ext cx="21841599" cy="1851584"/>
          </a:xfrm>
          <a:prstGeom prst="roundRect">
            <a:avLst/>
          </a:prstGeom>
          <a:solidFill>
            <a:srgbClr val="1F4E7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6C33DF7-3820-1694-5E05-097A12446F2C}"/>
              </a:ext>
            </a:extLst>
          </p:cNvPr>
          <p:cNvSpPr txBox="1"/>
          <p:nvPr/>
        </p:nvSpPr>
        <p:spPr>
          <a:xfrm>
            <a:off x="11237959" y="17286096"/>
            <a:ext cx="21026983" cy="21236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Key Findings: Individuals identifying as non-Hispanic/Latino Black, Hispanic/Latino, and those who are publicly insured have higher odds of having severe multimorbidity</a:t>
            </a:r>
          </a:p>
        </p:txBody>
      </p:sp>
    </p:spTree>
    <p:extLst>
      <p:ext uri="{BB962C8B-B14F-4D97-AF65-F5344CB8AC3E}">
        <p14:creationId xmlns:p14="http://schemas.microsoft.com/office/powerpoint/2010/main" val="2874722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2920</TotalTime>
  <Words>1072</Words>
  <Application>Microsoft Macintosh PowerPoint</Application>
  <PresentationFormat>Custom</PresentationFormat>
  <Paragraphs>186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 Light</vt:lpstr>
      <vt:lpstr>Arial</vt:lpstr>
      <vt:lpstr>Calibri</vt:lpstr>
      <vt:lpstr>Courier New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Notes:  1. Correct fonts won’t load until you open this in PowerPoint (e.g., if you’re previewing this in your browser it’ll look uglier than it actually is).  2. Generate QR codes here: https://www.qrcode-monkey.com/</dc:title>
  <dc:creator>Morrison, Mike</dc:creator>
  <cp:lastModifiedBy>Sarah Syed</cp:lastModifiedBy>
  <cp:revision>533</cp:revision>
  <dcterms:created xsi:type="dcterms:W3CDTF">2019-07-02T13:39:34Z</dcterms:created>
  <dcterms:modified xsi:type="dcterms:W3CDTF">2025-10-29T12:52:52Z</dcterms:modified>
</cp:coreProperties>
</file>