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03_967847C.xml" ContentType="application/vnd.ms-powerpoint.comments+xml"/>
  <Override PartName="/ppt/notesSlides/notesSlide9.xml" ContentType="application/vnd.openxmlformats-officedocument.presentationml.notesSlide+xml"/>
  <Override PartName="/ppt/comments/modernComment_105_42DD81AF.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28_D4C6FF75.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6" r:id="rId3"/>
    <p:sldId id="294" r:id="rId4"/>
    <p:sldId id="280" r:id="rId5"/>
    <p:sldId id="295" r:id="rId6"/>
    <p:sldId id="267" r:id="rId7"/>
    <p:sldId id="284" r:id="rId8"/>
    <p:sldId id="270" r:id="rId9"/>
    <p:sldId id="272" r:id="rId10"/>
    <p:sldId id="271" r:id="rId11"/>
    <p:sldId id="300" r:id="rId12"/>
    <p:sldId id="301" r:id="rId13"/>
    <p:sldId id="286" r:id="rId14"/>
    <p:sldId id="302" r:id="rId15"/>
    <p:sldId id="297" r:id="rId16"/>
    <p:sldId id="259" r:id="rId17"/>
    <p:sldId id="261" r:id="rId18"/>
    <p:sldId id="262" r:id="rId19"/>
    <p:sldId id="264" r:id="rId20"/>
    <p:sldId id="265" r:id="rId21"/>
    <p:sldId id="291" r:id="rId22"/>
    <p:sldId id="290" r:id="rId23"/>
    <p:sldId id="275" r:id="rId24"/>
    <p:sldId id="292" r:id="rId25"/>
    <p:sldId id="287" r:id="rId26"/>
    <p:sldId id="288" r:id="rId27"/>
    <p:sldId id="285" r:id="rId28"/>
    <p:sldId id="29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B3DED7-6D4F-F0EE-F1F3-2ABE575CE222}" name="Sarah Syed" initials="SS" userId="O2LptOuyBfpw5KlJIRRbIESQ/9Vgn439hLz91B4Xw18="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5C8"/>
    <a:srgbClr val="30BEF1"/>
    <a:srgbClr val="0287B8"/>
    <a:srgbClr val="C4E9FA"/>
    <a:srgbClr val="7FC7E7"/>
    <a:srgbClr val="149EDB"/>
    <a:srgbClr val="0D7AA9"/>
    <a:srgbClr val="CDD5DA"/>
    <a:srgbClr val="126F99"/>
    <a:srgbClr val="198A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806"/>
    <p:restoredTop sz="74300"/>
  </p:normalViewPr>
  <p:slideViewPr>
    <p:cSldViewPr snapToGrid="0">
      <p:cViewPr varScale="1">
        <p:scale>
          <a:sx n="68" d="100"/>
          <a:sy n="68" d="100"/>
        </p:scale>
        <p:origin x="224" y="1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slide" Target="slides/slide7.xml"/></Relationships>
</file>

<file path=ppt/comments/modernComment_103_967847C.xml><?xml version="1.0" encoding="utf-8"?>
<p188:cmLst xmlns:a="http://schemas.openxmlformats.org/drawingml/2006/main" xmlns:r="http://schemas.openxmlformats.org/officeDocument/2006/relationships" xmlns:p188="http://schemas.microsoft.com/office/powerpoint/2018/8/main">
  <p188:cm id="{6D10B0E8-E242-4007-A575-66F91278F3D4}" authorId="{DCB3DED7-6D4F-F0EE-F1F3-2ABE575CE222}" created="2025-10-21T18:14:11.809">
    <ac:deMkLst xmlns:ac="http://schemas.microsoft.com/office/drawing/2013/main/command">
      <pc:docMk xmlns:pc="http://schemas.microsoft.com/office/powerpoint/2013/main/command"/>
      <pc:sldMk xmlns:pc="http://schemas.microsoft.com/office/powerpoint/2013/main/command" cId="157779068" sldId="259"/>
      <ac:spMk id="4" creationId="{AE52C7F0-4717-D52D-8FB4-25E41C450907}"/>
    </ac:deMkLst>
    <p188:replyLst>
      <p188:reply id="{CF6539F5-F19B-452E-BD76-09CBD5A0CC8F}" authorId="{DCB3DED7-6D4F-F0EE-F1F3-2ABE575CE222}" created="2025-10-21T18:15:02.808">
        <p188:txBody>
          <a:bodyPr/>
          <a:lstStyle/>
          <a:p>
            <a:r>
              <a:rPr lang="en-US"/>
              <a:t>maltreatment status moderated the relationship between depression and brain age
association only indicated for individuals who didn't have CSA
higher HAMD scores, higher depression is associated with higher brain age gap (accelerated gap)</a:t>
            </a:r>
          </a:p>
        </p188:txBody>
      </p188:reply>
    </p188:replyLst>
    <p188:txBody>
      <a:bodyPr/>
      <a:lstStyle/>
      <a:p>
        <a:r>
          <a:rPr lang="en-US"/>
          <a:t>main effect of HAMD on brain age and significant Group by HAMD interaction
post hoc analysis showed that HAMD was positively associated with Brain AGE only for MDD individuals, without MDD/CSA
explain the colors
positive association only for the individuals shown in pink, the MDD no CSA</a:t>
        </a:r>
      </a:p>
    </p188:txBody>
  </p188:cm>
  <p188:cm id="{BAEF2414-A970-46A9-A1F7-5C816EAEE579}" authorId="{DCB3DED7-6D4F-F0EE-F1F3-2ABE575CE222}" created="2025-10-21T18:23:31.402">
    <pc:sldMkLst xmlns:pc="http://schemas.microsoft.com/office/powerpoint/2013/main/command">
      <pc:docMk/>
      <pc:sldMk cId="157779068" sldId="259"/>
    </pc:sldMkLst>
    <p188:txBody>
      <a:bodyPr/>
      <a:lstStyle/>
      <a:p>
        <a:r>
          <a:rPr lang="en-US"/>
          <a:t>To examine our hypothesis, we used a two-way ANOVA to look into the effect of group and maltreatment or depression on brain age​</a:t>
        </a:r>
      </a:p>
    </p188:txBody>
  </p188:cm>
</p188:cmLst>
</file>

<file path=ppt/comments/modernComment_105_42DD81AF.xml><?xml version="1.0" encoding="utf-8"?>
<p188:cmLst xmlns:a="http://schemas.openxmlformats.org/drawingml/2006/main" xmlns:r="http://schemas.openxmlformats.org/officeDocument/2006/relationships" xmlns:p188="http://schemas.microsoft.com/office/powerpoint/2018/8/main">
  <p188:cm id="{6FF003A0-37D0-4278-AD70-D925715D16FC}" authorId="{DCB3DED7-6D4F-F0EE-F1F3-2ABE575CE222}" created="2025-10-21T18:16:27.168">
    <ac:deMkLst xmlns:ac="http://schemas.microsoft.com/office/drawing/2013/main/command">
      <pc:docMk xmlns:pc="http://schemas.microsoft.com/office/powerpoint/2013/main/command"/>
      <pc:sldMk xmlns:pc="http://schemas.microsoft.com/office/powerpoint/2013/main/command" cId="1121812911" sldId="261"/>
      <ac:spMk id="4" creationId="{9F609EE9-7BB9-4E02-8B6F-97725D8E454F}"/>
    </ac:deMkLst>
    <p188:replyLst>
      <p188:reply id="{AFBB22EF-9F81-4BB3-B6EC-F769F583B6F6}" authorId="{DCB3DED7-6D4F-F0EE-F1F3-2ABE575CE222}" created="2025-10-21T18:18:05.683">
        <p188:txBody>
          <a:bodyPr/>
          <a:lstStyle/>
          <a:p>
            <a:r>
              <a:rPr lang="en-US"/>
              <a:t>put all stats in ()</a:t>
            </a:r>
          </a:p>
        </p188:txBody>
      </p188:reply>
    </p188:replyLst>
    <p188:txBody>
      <a:bodyPr/>
      <a:lstStyle/>
      <a:p>
        <a:r>
          <a:rPr lang="en-US"/>
          <a:t>there was a trend for main effect of group; rMDD had higher brain AGE than MDD</a:t>
        </a:r>
      </a:p>
    </p188:txBody>
  </p188:cm>
</p188:cmLst>
</file>

<file path=ppt/comments/modernComment_128_D4C6FF75.xml><?xml version="1.0" encoding="utf-8"?>
<p188:cmLst xmlns:a="http://schemas.openxmlformats.org/drawingml/2006/main" xmlns:r="http://schemas.openxmlformats.org/officeDocument/2006/relationships" xmlns:p188="http://schemas.microsoft.com/office/powerpoint/2018/8/main">
  <p188:cm id="{9596B0DD-ADE8-428E-9ECC-14CB76732BA1}" authorId="{DCB3DED7-6D4F-F0EE-F1F3-2ABE575CE222}" created="2025-10-21T17:23:32.187">
    <ac:txMkLst xmlns:ac="http://schemas.microsoft.com/office/drawing/2013/main/command">
      <pc:docMk xmlns:pc="http://schemas.microsoft.com/office/powerpoint/2013/main/command"/>
      <pc:sldMk xmlns:pc="http://schemas.microsoft.com/office/powerpoint/2013/main/command" cId="3569811317" sldId="296"/>
      <ac:spMk id="5" creationId="{EF854EC6-8270-2636-D7E7-4FBEEE7B0BAB}"/>
      <ac:txMk cp="13" len="1">
        <ac:context len="35" hash="2868428087"/>
      </ac:txMk>
    </ac:txMkLst>
    <p188:pos x="2981325" y="647700"/>
    <p188:replyLst>
      <p188:reply id="{041EC0BE-BC4A-4505-A8A5-B549B4009C74}" authorId="{DCB3DED7-6D4F-F0EE-F1F3-2ABE575CE222}" created="2025-10-21T17:26:58.562">
        <p188:txBody>
          <a:bodyPr/>
          <a:lstStyle/>
          <a:p>
            <a:r>
              <a:rPr lang="en-US"/>
              <a:t>we're using a model that was already developed on HCs and replicated on 2 other samples to estimate the brain AGE in our sample</a:t>
            </a:r>
          </a:p>
        </p188:txBody>
      </p188:reply>
    </p188:replyLst>
    <p188:txBody>
      <a:bodyPr/>
      <a:lstStyle/>
      <a:p>
        <a:r>
          <a:rPr lang="en-US"/>
          <a:t>emphasize interest in gap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D1BC70-2BC4-7249-B312-0B12C5874631}" type="datetimeFigureOut">
              <a:rPr lang="en-US" smtClean="0"/>
              <a:t>10/24/25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0A01F-CB52-C642-8AE6-2E8CBC508CB4}" type="slidenum">
              <a:rPr lang="en-US" smtClean="0"/>
              <a:t>‹#›</a:t>
            </a:fld>
            <a:endParaRPr lang="en-US"/>
          </a:p>
        </p:txBody>
      </p:sp>
    </p:spTree>
    <p:extLst>
      <p:ext uri="{BB962C8B-B14F-4D97-AF65-F5344CB8AC3E}">
        <p14:creationId xmlns:p14="http://schemas.microsoft.com/office/powerpoint/2010/main" val="570607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be going over the results of two studies: Early Life Stress 1 and Early Life Stress 2 and explaining our findings pertaining to brain age for both these studies. If at any point you have a quick question about a definition or study term along the way, please feel free to interrupt me. We’ll also have some time at the end for questions as well.</a:t>
            </a:r>
          </a:p>
        </p:txBody>
      </p:sp>
      <p:sp>
        <p:nvSpPr>
          <p:cNvPr id="4" name="Slide Number Placeholder 3"/>
          <p:cNvSpPr>
            <a:spLocks noGrp="1"/>
          </p:cNvSpPr>
          <p:nvPr>
            <p:ph type="sldNum" sz="quarter" idx="5"/>
          </p:nvPr>
        </p:nvSpPr>
        <p:spPr/>
        <p:txBody>
          <a:bodyPr/>
          <a:lstStyle/>
          <a:p>
            <a:fld id="{CDD0A01F-CB52-C642-8AE6-2E8CBC508CB4}" type="slidenum">
              <a:rPr lang="en-US" smtClean="0"/>
              <a:t>1</a:t>
            </a:fld>
            <a:endParaRPr lang="en-US"/>
          </a:p>
        </p:txBody>
      </p:sp>
    </p:spTree>
    <p:extLst>
      <p:ext uri="{BB962C8B-B14F-4D97-AF65-F5344CB8AC3E}">
        <p14:creationId xmlns:p14="http://schemas.microsoft.com/office/powerpoint/2010/main" val="1522104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purposes of our analysis, we’re more so interested in the brain age GAP as opposed to the brain age itself. </a:t>
            </a:r>
          </a:p>
        </p:txBody>
      </p:sp>
      <p:sp>
        <p:nvSpPr>
          <p:cNvPr id="4" name="Slide Number Placeholder 3"/>
          <p:cNvSpPr>
            <a:spLocks noGrp="1"/>
          </p:cNvSpPr>
          <p:nvPr>
            <p:ph type="sldNum" sz="quarter" idx="5"/>
          </p:nvPr>
        </p:nvSpPr>
        <p:spPr/>
        <p:txBody>
          <a:bodyPr/>
          <a:lstStyle/>
          <a:p>
            <a:fld id="{CDD0A01F-CB52-C642-8AE6-2E8CBC508CB4}" type="slidenum">
              <a:rPr lang="en-US" smtClean="0"/>
              <a:t>2</a:t>
            </a:fld>
            <a:endParaRPr lang="en-US"/>
          </a:p>
        </p:txBody>
      </p:sp>
    </p:spTree>
    <p:extLst>
      <p:ext uri="{BB962C8B-B14F-4D97-AF65-F5344CB8AC3E}">
        <p14:creationId xmlns:p14="http://schemas.microsoft.com/office/powerpoint/2010/main" val="3549836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70000"/>
              </a:lnSpc>
              <a:buNone/>
            </a:pPr>
            <a:r>
              <a:rPr lang="en-US" dirty="0">
                <a:latin typeface="Avenir Next Medium" panose="020B0503020202020204" pitchFamily="34" charset="0"/>
              </a:rPr>
              <a:t>3. Possible mechanistic basis of brain aging (Mattson and </a:t>
            </a:r>
            <a:r>
              <a:rPr lang="en-US" dirty="0" err="1">
                <a:latin typeface="Avenir Next Medium" panose="020B0503020202020204" pitchFamily="34" charset="0"/>
              </a:rPr>
              <a:t>Arumuguam</a:t>
            </a:r>
            <a:r>
              <a:rPr lang="en-US" dirty="0">
                <a:latin typeface="Avenir Next Medium" panose="020B0503020202020204" pitchFamily="34" charset="0"/>
              </a:rPr>
              <a:t>, 2018): </a:t>
            </a:r>
          </a:p>
          <a:p>
            <a:pPr lvl="1">
              <a:lnSpc>
                <a:spcPct val="120000"/>
              </a:lnSpc>
            </a:pPr>
            <a:r>
              <a:rPr lang="en-US" sz="2600" dirty="0">
                <a:latin typeface="Avenir Next" panose="020B0503020202020204" pitchFamily="34" charset="0"/>
              </a:rPr>
              <a:t>Mitochondrial dysfunction</a:t>
            </a:r>
          </a:p>
          <a:p>
            <a:pPr lvl="1">
              <a:lnSpc>
                <a:spcPct val="120000"/>
              </a:lnSpc>
            </a:pPr>
            <a:r>
              <a:rPr lang="en-US" sz="2600" dirty="0">
                <a:latin typeface="Avenir Next" panose="020B0503020202020204" pitchFamily="34" charset="0"/>
              </a:rPr>
              <a:t>Oxidative stress</a:t>
            </a:r>
          </a:p>
          <a:p>
            <a:pPr lvl="1">
              <a:lnSpc>
                <a:spcPct val="120000"/>
              </a:lnSpc>
            </a:pPr>
            <a:r>
              <a:rPr lang="en-US" sz="2600" dirty="0">
                <a:latin typeface="Avenir Next" panose="020B0503020202020204" pitchFamily="34" charset="0"/>
              </a:rPr>
              <a:t>Perturbed DNA repair</a:t>
            </a:r>
          </a:p>
          <a:p>
            <a:pPr lvl="1">
              <a:lnSpc>
                <a:spcPct val="120000"/>
              </a:lnSpc>
            </a:pPr>
            <a:r>
              <a:rPr lang="en-US" sz="2600" dirty="0">
                <a:latin typeface="Avenir Next" panose="020B0503020202020204" pitchFamily="34" charset="0"/>
              </a:rPr>
              <a:t>Altered intracellular signaling</a:t>
            </a:r>
          </a:p>
          <a:p>
            <a:pPr lvl="1">
              <a:lnSpc>
                <a:spcPct val="120000"/>
              </a:lnSpc>
            </a:pPr>
            <a:r>
              <a:rPr lang="en-US" sz="2600" dirty="0">
                <a:latin typeface="Avenir Next" panose="020B0503020202020204" pitchFamily="34" charset="0"/>
              </a:rPr>
              <a:t>Cumulative buildup of neuroinflammatory states</a:t>
            </a:r>
          </a:p>
          <a:p>
            <a:endParaRPr lang="en-US" dirty="0"/>
          </a:p>
        </p:txBody>
      </p:sp>
      <p:sp>
        <p:nvSpPr>
          <p:cNvPr id="4" name="Slide Number Placeholder 3"/>
          <p:cNvSpPr>
            <a:spLocks noGrp="1"/>
          </p:cNvSpPr>
          <p:nvPr>
            <p:ph type="sldNum" sz="quarter" idx="5"/>
          </p:nvPr>
        </p:nvSpPr>
        <p:spPr/>
        <p:txBody>
          <a:bodyPr/>
          <a:lstStyle/>
          <a:p>
            <a:fld id="{CDD0A01F-CB52-C642-8AE6-2E8CBC508CB4}" type="slidenum">
              <a:rPr lang="en-US" smtClean="0"/>
              <a:t>3</a:t>
            </a:fld>
            <a:endParaRPr lang="en-US"/>
          </a:p>
        </p:txBody>
      </p:sp>
    </p:spTree>
    <p:extLst>
      <p:ext uri="{BB962C8B-B14F-4D97-AF65-F5344CB8AC3E}">
        <p14:creationId xmlns:p14="http://schemas.microsoft.com/office/powerpoint/2010/main" val="2802878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Brain Age is a measure of </a:t>
            </a:r>
            <a:r>
              <a:rPr lang="en-US" dirty="0" err="1"/>
              <a:t>strucutral</a:t>
            </a:r>
            <a:r>
              <a:rPr lang="en-US" dirty="0"/>
              <a:t> brain measurements.</a:t>
            </a:r>
          </a:p>
        </p:txBody>
      </p:sp>
      <p:sp>
        <p:nvSpPr>
          <p:cNvPr id="4" name="Slide Number Placeholder 3"/>
          <p:cNvSpPr>
            <a:spLocks noGrp="1"/>
          </p:cNvSpPr>
          <p:nvPr>
            <p:ph type="sldNum" sz="quarter" idx="5"/>
          </p:nvPr>
        </p:nvSpPr>
        <p:spPr/>
        <p:txBody>
          <a:bodyPr/>
          <a:lstStyle/>
          <a:p>
            <a:fld id="{CDD0A01F-CB52-C642-8AE6-2E8CBC508CB4}" type="slidenum">
              <a:rPr lang="en-US" smtClean="0"/>
              <a:t>4</a:t>
            </a:fld>
            <a:endParaRPr lang="en-US"/>
          </a:p>
        </p:txBody>
      </p:sp>
    </p:spTree>
    <p:extLst>
      <p:ext uri="{BB962C8B-B14F-4D97-AF65-F5344CB8AC3E}">
        <p14:creationId xmlns:p14="http://schemas.microsoft.com/office/powerpoint/2010/main" val="135789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D0A01F-CB52-C642-8AE6-2E8CBC508CB4}" type="slidenum">
              <a:rPr lang="en-US" smtClean="0"/>
              <a:t>8</a:t>
            </a:fld>
            <a:endParaRPr lang="en-US"/>
          </a:p>
        </p:txBody>
      </p:sp>
    </p:spTree>
    <p:extLst>
      <p:ext uri="{BB962C8B-B14F-4D97-AF65-F5344CB8AC3E}">
        <p14:creationId xmlns:p14="http://schemas.microsoft.com/office/powerpoint/2010/main" val="1251842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title of this talk is multi-modal investigation of stress and brain age, so we’re looking at how depression and two measures of stress and trauma may predict brain age gaps. DEFINE MACE </a:t>
            </a:r>
            <a:r>
              <a:rPr lang="en-US" dirty="0">
                <a:sym typeface="Wingdings" pitchFamily="2" charset="2"/>
              </a:rPr>
              <a:t> Maltreatment Abuse </a:t>
            </a:r>
            <a:r>
              <a:rPr lang="en-US" b="0" dirty="0">
                <a:sym typeface="Wingdings" pitchFamily="2" charset="2"/>
              </a:rPr>
              <a:t>Chronology Exposure</a:t>
            </a:r>
            <a:r>
              <a:rPr lang="en-US" b="1" dirty="0">
                <a:sym typeface="Wingdings" pitchFamily="2" charset="2"/>
              </a:rPr>
              <a:t>, </a:t>
            </a:r>
            <a:r>
              <a:rPr lang="en-US" sz="1200" b="1" i="0" kern="1200" dirty="0">
                <a:solidFill>
                  <a:schemeClr val="tx1"/>
                </a:solidFill>
                <a:effectLst/>
                <a:latin typeface="+mn-lt"/>
                <a:ea typeface="+mn-ea"/>
                <a:cs typeface="+mn-cs"/>
              </a:rPr>
              <a:t>Retrospective Assessment of Abuse and Neglect During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Multiplicity </a:t>
            </a:r>
            <a:r>
              <a:rPr lang="en-US" sz="1200" b="1" i="0" kern="1200" dirty="0">
                <a:solidFill>
                  <a:schemeClr val="tx1"/>
                </a:solidFill>
                <a:effectLst/>
                <a:latin typeface="+mn-lt"/>
                <a:ea typeface="+mn-ea"/>
                <a:cs typeface="+mn-cs"/>
                <a:sym typeface="Wingdings" pitchFamily="2" charset="2"/>
              </a:rPr>
              <a:t> scored from 0-10, because the MACE assess for 10 different types of maltreatment, and if someone as experienced each one of those types, the would receive a score of 10.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sym typeface="Wingdings" pitchFamily="2" charset="2"/>
              </a:rPr>
              <a:t>Severity can be scored from 0-100, because severity is scored on a scale of 1-10 for each of the 10 forms of abuse.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sym typeface="Wingdings" pitchFamily="2" charset="2"/>
              </a:rPr>
              <a:t>CTQ: childhood trauma questionnaire: subscales of 5 types of abuse: emotional abuse, physical abuse, sexual abuse, emotional neglect, physical neglect scored from 25-125. each subscale from 5-25.</a:t>
            </a: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DD0A01F-CB52-C642-8AE6-2E8CBC508CB4}" type="slidenum">
              <a:rPr lang="en-US" smtClean="0"/>
              <a:t>9</a:t>
            </a:fld>
            <a:endParaRPr lang="en-US"/>
          </a:p>
        </p:txBody>
      </p:sp>
    </p:spTree>
    <p:extLst>
      <p:ext uri="{BB962C8B-B14F-4D97-AF65-F5344CB8AC3E}">
        <p14:creationId xmlns:p14="http://schemas.microsoft.com/office/powerpoint/2010/main" val="1294234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examine our hypothesis, we used a two-way ANOVA to look into the effect of group and maltreatment or depression on brain age​</a:t>
            </a:r>
          </a:p>
          <a:p>
            <a:endParaRPr lang="en-US" dirty="0"/>
          </a:p>
          <a:p>
            <a:r>
              <a:rPr lang="en-US" dirty="0"/>
              <a:t>The HAMD findings for the ELS1 sample were our only significant results for that study. We didn't find any associations with maltreatment and brain age for ELS1, which we want to interpret with caution due to the small sample size, but it could suggest that maltreatment in earlier life may have less of an impact on brain aging than maltreatment that occurs later in life. Again, it's important to interpret with caution, because small sample size is the biggest limitation of our analysis, but it could be a potential explanation for these results.</a:t>
            </a:r>
          </a:p>
        </p:txBody>
      </p:sp>
      <p:sp>
        <p:nvSpPr>
          <p:cNvPr id="4" name="Slide Number Placeholder 3"/>
          <p:cNvSpPr>
            <a:spLocks noGrp="1"/>
          </p:cNvSpPr>
          <p:nvPr>
            <p:ph type="sldNum" sz="quarter" idx="5"/>
          </p:nvPr>
        </p:nvSpPr>
        <p:spPr/>
        <p:txBody>
          <a:bodyPr/>
          <a:lstStyle/>
          <a:p>
            <a:fld id="{CDD0A01F-CB52-C642-8AE6-2E8CBC508CB4}" type="slidenum">
              <a:rPr lang="en-US" smtClean="0"/>
              <a:t>15</a:t>
            </a:fld>
            <a:endParaRPr lang="en-US"/>
          </a:p>
        </p:txBody>
      </p:sp>
    </p:spTree>
    <p:extLst>
      <p:ext uri="{BB962C8B-B14F-4D97-AF65-F5344CB8AC3E}">
        <p14:creationId xmlns:p14="http://schemas.microsoft.com/office/powerpoint/2010/main" val="87293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kern="1200" dirty="0">
                <a:solidFill>
                  <a:schemeClr val="tx1"/>
                </a:solidFill>
                <a:effectLst/>
                <a:latin typeface="+mn-lt"/>
                <a:ea typeface="+mn-ea"/>
                <a:cs typeface="+mn-cs"/>
              </a:rPr>
              <a:t>main effect of HAMD on brain age and significant Group by HAMD interaction</a:t>
            </a:r>
          </a:p>
          <a:p>
            <a:r>
              <a:rPr lang="en-US" sz="1200" kern="1200" dirty="0">
                <a:solidFill>
                  <a:schemeClr val="tx1"/>
                </a:solidFill>
                <a:effectLst/>
                <a:latin typeface="+mn-lt"/>
                <a:ea typeface="+mn-ea"/>
                <a:cs typeface="+mn-cs"/>
              </a:rPr>
              <a:t>post hoc analysis showed that HAMD was positively associated with Brain AGE only for MDD individuals, without MDD/CSA</a:t>
            </a:r>
          </a:p>
          <a:p>
            <a:r>
              <a:rPr lang="en-US" sz="1200" kern="1200" dirty="0">
                <a:solidFill>
                  <a:schemeClr val="tx1"/>
                </a:solidFill>
                <a:effectLst/>
                <a:latin typeface="+mn-lt"/>
                <a:ea typeface="+mn-ea"/>
                <a:cs typeface="+mn-cs"/>
              </a:rPr>
              <a:t>positive association only for the individuals shown in pink, the MDD no CSA</a:t>
            </a:r>
          </a:p>
          <a:p>
            <a:endParaRPr lang="en-US" dirty="0"/>
          </a:p>
          <a:p>
            <a:r>
              <a:rPr lang="en-US" sz="1200" kern="1200" dirty="0">
                <a:solidFill>
                  <a:schemeClr val="tx1"/>
                </a:solidFill>
                <a:effectLst/>
                <a:latin typeface="+mn-lt"/>
                <a:ea typeface="+mn-ea"/>
                <a:cs typeface="+mn-cs"/>
              </a:rPr>
              <a:t>maltreatment status moderated the relationship between depression and brain age</a:t>
            </a:r>
          </a:p>
          <a:p>
            <a:r>
              <a:rPr lang="en-US" sz="1200" kern="1200" dirty="0">
                <a:solidFill>
                  <a:schemeClr val="tx1"/>
                </a:solidFill>
                <a:effectLst/>
                <a:latin typeface="+mn-lt"/>
                <a:ea typeface="+mn-ea"/>
                <a:cs typeface="+mn-cs"/>
              </a:rPr>
              <a:t>association only indicated for individuals who didn't have CSA</a:t>
            </a:r>
          </a:p>
          <a:p>
            <a:r>
              <a:rPr lang="en-US" sz="1200" kern="1200" dirty="0">
                <a:solidFill>
                  <a:schemeClr val="tx1"/>
                </a:solidFill>
                <a:effectLst/>
                <a:latin typeface="+mn-lt"/>
                <a:ea typeface="+mn-ea"/>
                <a:cs typeface="+mn-cs"/>
              </a:rPr>
              <a:t>higher HAMD scores, higher depression is associated with higher brain age gap (accelerated gap)</a:t>
            </a:r>
          </a:p>
          <a:p>
            <a:endParaRPr lang="en-US" dirty="0"/>
          </a:p>
        </p:txBody>
      </p:sp>
      <p:sp>
        <p:nvSpPr>
          <p:cNvPr id="4" name="Slide Number Placeholder 3"/>
          <p:cNvSpPr>
            <a:spLocks noGrp="1"/>
          </p:cNvSpPr>
          <p:nvPr>
            <p:ph type="sldNum" sz="quarter" idx="5"/>
          </p:nvPr>
        </p:nvSpPr>
        <p:spPr/>
        <p:txBody>
          <a:bodyPr/>
          <a:lstStyle/>
          <a:p>
            <a:fld id="{CDD0A01F-CB52-C642-8AE6-2E8CBC508CB4}" type="slidenum">
              <a:rPr lang="en-US" smtClean="0"/>
              <a:t>16</a:t>
            </a:fld>
            <a:endParaRPr lang="en-US"/>
          </a:p>
        </p:txBody>
      </p:sp>
    </p:spTree>
    <p:extLst>
      <p:ext uri="{BB962C8B-B14F-4D97-AF65-F5344CB8AC3E}">
        <p14:creationId xmlns:p14="http://schemas.microsoft.com/office/powerpoint/2010/main" val="1609137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D0A01F-CB52-C642-8AE6-2E8CBC508CB4}" type="slidenum">
              <a:rPr lang="en-US" smtClean="0"/>
              <a:t>17</a:t>
            </a:fld>
            <a:endParaRPr lang="en-US"/>
          </a:p>
        </p:txBody>
      </p:sp>
    </p:spTree>
    <p:extLst>
      <p:ext uri="{BB962C8B-B14F-4D97-AF65-F5344CB8AC3E}">
        <p14:creationId xmlns:p14="http://schemas.microsoft.com/office/powerpoint/2010/main" val="3989448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though we're seeing higher brain age gap means among the </a:t>
            </a:r>
            <a:r>
              <a:rPr lang="en-US" dirty="0" err="1"/>
              <a:t>rMDD</a:t>
            </a:r>
            <a:r>
              <a:rPr lang="en-US" dirty="0"/>
              <a:t>/CSAs, we're seeing a stronger positive association of childhood trauma on brain age among the MDD/CSA</a:t>
            </a:r>
          </a:p>
        </p:txBody>
      </p:sp>
      <p:sp>
        <p:nvSpPr>
          <p:cNvPr id="4" name="Slide Number Placeholder 3"/>
          <p:cNvSpPr>
            <a:spLocks noGrp="1"/>
          </p:cNvSpPr>
          <p:nvPr>
            <p:ph type="sldNum" sz="quarter" idx="5"/>
          </p:nvPr>
        </p:nvSpPr>
        <p:spPr/>
        <p:txBody>
          <a:bodyPr/>
          <a:lstStyle/>
          <a:p>
            <a:fld id="{CDD0A01F-CB52-C642-8AE6-2E8CBC508CB4}" type="slidenum">
              <a:rPr lang="en-US" smtClean="0"/>
              <a:t>19</a:t>
            </a:fld>
            <a:endParaRPr lang="en-US"/>
          </a:p>
        </p:txBody>
      </p:sp>
    </p:spTree>
    <p:extLst>
      <p:ext uri="{BB962C8B-B14F-4D97-AF65-F5344CB8AC3E}">
        <p14:creationId xmlns:p14="http://schemas.microsoft.com/office/powerpoint/2010/main" val="2738830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2. Brain developed along typical trajectory through childhood and adolescence Depression emerges in late adolescence/young adulthood The </a:t>
            </a:r>
            <a:r>
              <a:rPr lang="en-US" b="1" dirty="0"/>
              <a:t>current</a:t>
            </a:r>
            <a:r>
              <a:rPr lang="en-US" dirty="0"/>
              <a:t> depression is actively causing biological stress at the time of scanning Inflammation, cortisol dysregulation, oxidative stress are </a:t>
            </a:r>
            <a:r>
              <a:rPr lang="en-US" b="1" dirty="0"/>
              <a:t>contemporaneous</a:t>
            </a:r>
            <a:r>
              <a:rPr lang="en-US" dirty="0"/>
              <a:t> with MRI </a:t>
            </a:r>
            <a:r>
              <a:rPr lang="en-US" dirty="0" err="1"/>
              <a:t>BrainAGE</a:t>
            </a:r>
            <a:r>
              <a:rPr lang="en-US" dirty="0"/>
              <a:t> captures the </a:t>
            </a:r>
            <a:r>
              <a:rPr lang="en-US" b="1" dirty="0"/>
              <a:t>active pathological process</a:t>
            </a:r>
          </a:p>
          <a:p>
            <a:endParaRPr lang="en-US" dirty="0"/>
          </a:p>
        </p:txBody>
      </p:sp>
      <p:sp>
        <p:nvSpPr>
          <p:cNvPr id="4" name="Slide Number Placeholder 3"/>
          <p:cNvSpPr>
            <a:spLocks noGrp="1"/>
          </p:cNvSpPr>
          <p:nvPr>
            <p:ph type="sldNum" sz="quarter" idx="5"/>
          </p:nvPr>
        </p:nvSpPr>
        <p:spPr/>
        <p:txBody>
          <a:bodyPr/>
          <a:lstStyle/>
          <a:p>
            <a:fld id="{CDD0A01F-CB52-C642-8AE6-2E8CBC508CB4}" type="slidenum">
              <a:rPr lang="en-US" smtClean="0"/>
              <a:t>21</a:t>
            </a:fld>
            <a:endParaRPr lang="en-US"/>
          </a:p>
        </p:txBody>
      </p:sp>
    </p:spTree>
    <p:extLst>
      <p:ext uri="{BB962C8B-B14F-4D97-AF65-F5344CB8AC3E}">
        <p14:creationId xmlns:p14="http://schemas.microsoft.com/office/powerpoint/2010/main" val="1055169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differences in hormonal changes across the menstrual cycle</a:t>
            </a:r>
          </a:p>
          <a:p>
            <a:r>
              <a:rPr lang="en-US" sz="1200" kern="1200" dirty="0">
                <a:solidFill>
                  <a:schemeClr val="tx1"/>
                </a:solidFill>
                <a:effectLst/>
                <a:latin typeface="+mn-lt"/>
                <a:ea typeface="+mn-ea"/>
                <a:cs typeface="+mn-cs"/>
              </a:rPr>
              <a:t>we control for this by scanning on menses</a:t>
            </a:r>
          </a:p>
          <a:p>
            <a:endParaRPr lang="en-US" dirty="0"/>
          </a:p>
          <a:p>
            <a:r>
              <a:rPr lang="en-US" dirty="0"/>
              <a:t>Incorporating both </a:t>
            </a:r>
            <a:r>
              <a:rPr lang="en-US" b="1" dirty="0"/>
              <a:t>structural</a:t>
            </a:r>
            <a:r>
              <a:rPr lang="en-US" dirty="0"/>
              <a:t> and </a:t>
            </a:r>
            <a:r>
              <a:rPr lang="en-US" b="1" dirty="0"/>
              <a:t>functional</a:t>
            </a:r>
            <a:r>
              <a:rPr lang="en-US" dirty="0"/>
              <a:t> measures could offer a fuller picture of brain aging dynamics. Currently, all brain age models </a:t>
            </a:r>
            <a:r>
              <a:rPr lang="en-US" sz="1200" b="0" i="0" kern="1200" dirty="0">
                <a:solidFill>
                  <a:schemeClr val="tx1"/>
                </a:solidFill>
                <a:effectLst/>
                <a:latin typeface="+mn-lt"/>
                <a:ea typeface="+mn-ea"/>
                <a:cs typeface="+mn-cs"/>
              </a:rPr>
              <a:t>rely on structural MRI, overlooking the millisecond-scale reconfiguration of brain networks. Earlier this month a preprint was posted, the first author was Mohammad Sendi here at CDASR,  discussing the first dynamic functional network connectivity brain age models—at both wide brain (</a:t>
            </a:r>
            <a:r>
              <a:rPr lang="en-US" sz="1200" b="0" i="0" kern="1200" dirty="0" err="1">
                <a:solidFill>
                  <a:schemeClr val="tx1"/>
                </a:solidFill>
                <a:effectLst/>
                <a:latin typeface="+mn-lt"/>
                <a:ea typeface="+mn-ea"/>
                <a:cs typeface="+mn-cs"/>
              </a:rPr>
              <a:t>wBAG</a:t>
            </a:r>
            <a:r>
              <a:rPr lang="en-US" sz="1200" b="0" i="0" kern="1200" dirty="0">
                <a:solidFill>
                  <a:schemeClr val="tx1"/>
                </a:solidFill>
                <a:effectLst/>
                <a:latin typeface="+mn-lt"/>
                <a:ea typeface="+mn-ea"/>
                <a:cs typeface="+mn-cs"/>
              </a:rPr>
              <a:t>) and network-specific (</a:t>
            </a:r>
            <a:r>
              <a:rPr lang="en-US" sz="1200" b="0" i="0" kern="1200" dirty="0" err="1">
                <a:solidFill>
                  <a:schemeClr val="tx1"/>
                </a:solidFill>
                <a:effectLst/>
                <a:latin typeface="+mn-lt"/>
                <a:ea typeface="+mn-ea"/>
                <a:cs typeface="+mn-cs"/>
              </a:rPr>
              <a:t>subBAG</a:t>
            </a:r>
            <a:r>
              <a:rPr lang="en-US" sz="1200" b="0" i="0" kern="1200" dirty="0">
                <a:solidFill>
                  <a:schemeClr val="tx1"/>
                </a:solidFill>
                <a:effectLst/>
                <a:latin typeface="+mn-lt"/>
                <a:ea typeface="+mn-ea"/>
                <a:cs typeface="+mn-cs"/>
              </a:rPr>
              <a:t>) levels—leveraging time-resolved connectivity to capture the neural volatility that likely underlies cognitive dysfunction.</a:t>
            </a:r>
            <a:endParaRPr lang="en-US" dirty="0"/>
          </a:p>
        </p:txBody>
      </p:sp>
      <p:sp>
        <p:nvSpPr>
          <p:cNvPr id="4" name="Slide Number Placeholder 3"/>
          <p:cNvSpPr>
            <a:spLocks noGrp="1"/>
          </p:cNvSpPr>
          <p:nvPr>
            <p:ph type="sldNum" sz="quarter" idx="5"/>
          </p:nvPr>
        </p:nvSpPr>
        <p:spPr/>
        <p:txBody>
          <a:bodyPr/>
          <a:lstStyle/>
          <a:p>
            <a:fld id="{CDD0A01F-CB52-C642-8AE6-2E8CBC508CB4}" type="slidenum">
              <a:rPr lang="en-US" smtClean="0"/>
              <a:t>22</a:t>
            </a:fld>
            <a:endParaRPr lang="en-US"/>
          </a:p>
        </p:txBody>
      </p:sp>
    </p:spTree>
    <p:extLst>
      <p:ext uri="{BB962C8B-B14F-4D97-AF65-F5344CB8AC3E}">
        <p14:creationId xmlns:p14="http://schemas.microsoft.com/office/powerpoint/2010/main" val="72787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D0A01F-CB52-C642-8AE6-2E8CBC508CB4}" type="slidenum">
              <a:rPr lang="en-US" smtClean="0"/>
              <a:t>27</a:t>
            </a:fld>
            <a:endParaRPr lang="en-US"/>
          </a:p>
        </p:txBody>
      </p:sp>
    </p:spTree>
    <p:extLst>
      <p:ext uri="{BB962C8B-B14F-4D97-AF65-F5344CB8AC3E}">
        <p14:creationId xmlns:p14="http://schemas.microsoft.com/office/powerpoint/2010/main" val="1143531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E74E-720E-565F-3A85-8FE5035830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511984-71C6-C29D-0843-72355B3CCE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7FFAED-A4C9-DFCC-C595-8E33B1918624}"/>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5" name="Footer Placeholder 4">
            <a:extLst>
              <a:ext uri="{FF2B5EF4-FFF2-40B4-BE49-F238E27FC236}">
                <a16:creationId xmlns:a16="http://schemas.microsoft.com/office/drawing/2014/main" id="{706B7A54-780D-0B77-F7ED-287AB6666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F9060F-B484-D15E-D808-5103562EFF1D}"/>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296795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7DCBF-F3EE-3DA6-ACB1-4575634B3F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BE2BD-5327-B091-6BF9-08AF0CA158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2E5F5-1AAE-862F-3265-392D927EED19}"/>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5" name="Footer Placeholder 4">
            <a:extLst>
              <a:ext uri="{FF2B5EF4-FFF2-40B4-BE49-F238E27FC236}">
                <a16:creationId xmlns:a16="http://schemas.microsoft.com/office/drawing/2014/main" id="{EC2E2D8C-B8B8-289A-36FF-0A85F278C8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B6539B-32D5-664C-45F2-B14C9993E2EC}"/>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2463692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5753-93A9-1B55-C166-BA9E250823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65B019-F5AD-38C6-C4D8-47B62C230A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935A8E-F92D-52EA-6356-9838B9272CF2}"/>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5" name="Footer Placeholder 4">
            <a:extLst>
              <a:ext uri="{FF2B5EF4-FFF2-40B4-BE49-F238E27FC236}">
                <a16:creationId xmlns:a16="http://schemas.microsoft.com/office/drawing/2014/main" id="{6663F8AE-DAF9-BDE8-FAB5-2BF35CFBE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10DB1-374A-4333-5DE3-3C30D304125A}"/>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2780369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15BEE-1C82-6E6D-6FD6-D363EC1B6F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FFB2BF-4881-10C4-6C1D-78C4ED618F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1F6CC4-6E8B-E676-07FC-1F2B446239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A6E861-0D2F-C388-0553-1A31D7096051}"/>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6" name="Footer Placeholder 5">
            <a:extLst>
              <a:ext uri="{FF2B5EF4-FFF2-40B4-BE49-F238E27FC236}">
                <a16:creationId xmlns:a16="http://schemas.microsoft.com/office/drawing/2014/main" id="{5D9D5BDE-331A-09EA-BD1F-F6E66A7C9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D439E9-41BC-4A94-E35A-4B4EC6613D57}"/>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3275919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DC02E-3D83-F967-4DD4-D77194667B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563E1-314F-D422-498C-2E667B8ED3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650D2A-459B-4CED-0DCD-221B5D1D83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0C1FA6-3F27-E5AB-2197-5B371E2586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0D6163-51F9-D291-1F06-B5940FA722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D12407-66F4-3A33-C9AA-597384A9C118}"/>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8" name="Footer Placeholder 7">
            <a:extLst>
              <a:ext uri="{FF2B5EF4-FFF2-40B4-BE49-F238E27FC236}">
                <a16:creationId xmlns:a16="http://schemas.microsoft.com/office/drawing/2014/main" id="{89D36C06-3436-818E-A4D5-C1CF85370A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9961BC-18AC-DCA1-3E8C-1D4F78E33C17}"/>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58883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EADA-58DC-B7ED-36A6-53D44DA329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C2D320-2BD8-7ED8-DC0B-BD81FD7FC073}"/>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4" name="Footer Placeholder 3">
            <a:extLst>
              <a:ext uri="{FF2B5EF4-FFF2-40B4-BE49-F238E27FC236}">
                <a16:creationId xmlns:a16="http://schemas.microsoft.com/office/drawing/2014/main" id="{2C952227-4B69-28DD-EF94-BAFD545968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8ADB66-5C15-350D-0F71-F7A63B392941}"/>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3714579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BBA7AC-C73E-5CC9-C89D-70D6FE2FAB89}"/>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3" name="Footer Placeholder 2">
            <a:extLst>
              <a:ext uri="{FF2B5EF4-FFF2-40B4-BE49-F238E27FC236}">
                <a16:creationId xmlns:a16="http://schemas.microsoft.com/office/drawing/2014/main" id="{83FB91E2-892F-8C73-6244-38DBF01528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C12767-C9E4-D6A3-7600-8BD500290CBB}"/>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1118557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A2AA4-0A65-3A25-1614-E2766082F7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C59A80-E489-2396-0633-69D45C1C13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E2F946-FF3D-D046-2716-5B028A2D34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43DD78-475F-E48E-26B6-31B2F138EEB6}"/>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6" name="Footer Placeholder 5">
            <a:extLst>
              <a:ext uri="{FF2B5EF4-FFF2-40B4-BE49-F238E27FC236}">
                <a16:creationId xmlns:a16="http://schemas.microsoft.com/office/drawing/2014/main" id="{3AFAC2B2-BD71-9F7C-A7B6-22E03689D3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0F2A36-FC4A-B496-F01F-DCCAFDFDB54A}"/>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798856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A7FA-EFEB-2EF8-2C8C-E1B99BD6C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DB0DD5-F324-D457-8F39-E03374DFE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769E98-D28B-9FBE-16CA-17EDE2CD83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734D68-314D-A8D3-D4F2-679AA9437DB4}"/>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6" name="Footer Placeholder 5">
            <a:extLst>
              <a:ext uri="{FF2B5EF4-FFF2-40B4-BE49-F238E27FC236}">
                <a16:creationId xmlns:a16="http://schemas.microsoft.com/office/drawing/2014/main" id="{64FC22C6-E09F-CC90-3405-F15340BCE8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D738F4-F206-92BD-3E7C-85F870E5F959}"/>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62984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E1C6E-0F86-2A6C-6B7A-16AEB6787E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2BFAAB-43FB-D3DD-0BE5-2FE29E938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6681F9-D25E-2031-08F2-CEF1B223B687}"/>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5" name="Footer Placeholder 4">
            <a:extLst>
              <a:ext uri="{FF2B5EF4-FFF2-40B4-BE49-F238E27FC236}">
                <a16:creationId xmlns:a16="http://schemas.microsoft.com/office/drawing/2014/main" id="{7EE61BDA-4E4B-BB79-FCF1-BA07C94E0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36AD47-849D-7677-83C3-786DEF20F4C4}"/>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1854608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3D9E6-EB90-A5D9-A89B-23CF793FAA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BAEC52-21C4-6841-B25F-8D3ED936E7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BBE03-EEB3-724F-4F9E-8C92DC2112C1}"/>
              </a:ext>
            </a:extLst>
          </p:cNvPr>
          <p:cNvSpPr>
            <a:spLocks noGrp="1"/>
          </p:cNvSpPr>
          <p:nvPr>
            <p:ph type="dt" sz="half" idx="10"/>
          </p:nvPr>
        </p:nvSpPr>
        <p:spPr/>
        <p:txBody>
          <a:bodyPr/>
          <a:lstStyle/>
          <a:p>
            <a:fld id="{F420949C-5271-0E4C-BDF3-FF7E06FEAD57}" type="datetimeFigureOut">
              <a:rPr lang="en-US" smtClean="0"/>
              <a:t>10/24/25</a:t>
            </a:fld>
            <a:endParaRPr lang="en-US"/>
          </a:p>
        </p:txBody>
      </p:sp>
      <p:sp>
        <p:nvSpPr>
          <p:cNvPr id="5" name="Footer Placeholder 4">
            <a:extLst>
              <a:ext uri="{FF2B5EF4-FFF2-40B4-BE49-F238E27FC236}">
                <a16:creationId xmlns:a16="http://schemas.microsoft.com/office/drawing/2014/main" id="{DA6CB928-DA7E-11E8-C33B-4A7B6B1E79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46CA-77DE-F3C5-0C34-4C255DE7C5C9}"/>
              </a:ext>
            </a:extLst>
          </p:cNvPr>
          <p:cNvSpPr>
            <a:spLocks noGrp="1"/>
          </p:cNvSpPr>
          <p:nvPr>
            <p:ph type="sldNum" sz="quarter" idx="12"/>
          </p:nvPr>
        </p:nvSpPr>
        <p:spPr/>
        <p:txBody>
          <a:bodyPr/>
          <a:lstStyle/>
          <a:p>
            <a:fld id="{33DB07FF-9B7A-6545-8B65-E5C11FE41093}" type="slidenum">
              <a:rPr lang="en-US" smtClean="0"/>
              <a:t>‹#›</a:t>
            </a:fld>
            <a:endParaRPr lang="en-US"/>
          </a:p>
        </p:txBody>
      </p:sp>
    </p:spTree>
    <p:extLst>
      <p:ext uri="{BB962C8B-B14F-4D97-AF65-F5344CB8AC3E}">
        <p14:creationId xmlns:p14="http://schemas.microsoft.com/office/powerpoint/2010/main" val="1748940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11AD37-CBB1-B8C5-C585-A23013BF53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6889F2-66E3-3146-0E52-CEED3B9839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7FE2E-314E-386A-C99E-48AA37B5A7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20949C-5271-0E4C-BDF3-FF7E06FEAD57}" type="datetimeFigureOut">
              <a:rPr lang="en-US" smtClean="0"/>
              <a:t>10/24/25</a:t>
            </a:fld>
            <a:endParaRPr lang="en-US"/>
          </a:p>
        </p:txBody>
      </p:sp>
      <p:sp>
        <p:nvSpPr>
          <p:cNvPr id="5" name="Footer Placeholder 4">
            <a:extLst>
              <a:ext uri="{FF2B5EF4-FFF2-40B4-BE49-F238E27FC236}">
                <a16:creationId xmlns:a16="http://schemas.microsoft.com/office/drawing/2014/main" id="{18EBC193-BB1D-7DA6-D44A-89B3DCDDDE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93304E9-02BD-B939-68B9-FE0D693328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DB07FF-9B7A-6545-8B65-E5C11FE41093}" type="slidenum">
              <a:rPr lang="en-US" smtClean="0"/>
              <a:t>‹#›</a:t>
            </a:fld>
            <a:endParaRPr lang="en-US"/>
          </a:p>
        </p:txBody>
      </p:sp>
    </p:spTree>
    <p:extLst>
      <p:ext uri="{BB962C8B-B14F-4D97-AF65-F5344CB8AC3E}">
        <p14:creationId xmlns:p14="http://schemas.microsoft.com/office/powerpoint/2010/main" val="3422950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03_967847C.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microsoft.com/office/2018/10/relationships/comments" Target="../comments/modernComment_105_42DD81AF.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doi.org/10.1002/brb3.70450" TargetMode="External"/><Relationship Id="rId13" Type="http://schemas.openxmlformats.org/officeDocument/2006/relationships/hyperlink" Target="https://doi.org/10.1073/pnas.1115396109" TargetMode="External"/><Relationship Id="rId3" Type="http://schemas.openxmlformats.org/officeDocument/2006/relationships/hyperlink" Target="https://doi.org/10.1038/s41586-022-04554-y" TargetMode="External"/><Relationship Id="rId7" Type="http://schemas.openxmlformats.org/officeDocument/2006/relationships/hyperlink" Target="https://doi.org/10.3389/fneur.2019.00789" TargetMode="External"/><Relationship Id="rId12" Type="http://schemas.openxmlformats.org/officeDocument/2006/relationships/hyperlink" Target="https://doi.org/10.1016/j.biopsych.2013.08.016" TargetMode="External"/><Relationship Id="rId17" Type="http://schemas.openxmlformats.org/officeDocument/2006/relationships/hyperlink" Target="https://doi.org/10.1093/cercor/bhv301" TargetMode="External"/><Relationship Id="rId2" Type="http://schemas.openxmlformats.org/officeDocument/2006/relationships/hyperlink" Target="https://doi.org/10.1017/S0033291721002087" TargetMode="External"/><Relationship Id="rId16" Type="http://schemas.openxmlformats.org/officeDocument/2006/relationships/hyperlink" Target="https://doi.org/10.1002/hbm.23154" TargetMode="External"/><Relationship Id="rId1" Type="http://schemas.openxmlformats.org/officeDocument/2006/relationships/slideLayout" Target="../slideLayouts/slideLayout2.xml"/><Relationship Id="rId6" Type="http://schemas.openxmlformats.org/officeDocument/2006/relationships/hyperlink" Target="https://doi.org/10.1002/brb3.2009" TargetMode="External"/><Relationship Id="rId11" Type="http://schemas.openxmlformats.org/officeDocument/2006/relationships/hyperlink" Target="https://doi.org/10.1016/j.cmet.2018.05.011" TargetMode="External"/><Relationship Id="rId5" Type="http://schemas.openxmlformats.org/officeDocument/2006/relationships/hyperlink" Target="https://doi.org/10.1037/bul0000270" TargetMode="External"/><Relationship Id="rId15" Type="http://schemas.openxmlformats.org/officeDocument/2006/relationships/hyperlink" Target="https://doi.org/10.1038/s41593-023-01272-0" TargetMode="External"/><Relationship Id="rId10" Type="http://schemas.openxmlformats.org/officeDocument/2006/relationships/hyperlink" Target="https://doi.org/10.1016/j.neubiorev.2020.07.004" TargetMode="External"/><Relationship Id="rId4" Type="http://schemas.openxmlformats.org/officeDocument/2006/relationships/hyperlink" Target="https://doi.org/10.3389/fnmol.2022.822917" TargetMode="External"/><Relationship Id="rId9" Type="http://schemas.openxmlformats.org/officeDocument/2006/relationships/hyperlink" Target="https://onlinelibrary.wiley.com/doi/full/10.1002/brb3.70450" TargetMode="External"/><Relationship Id="rId14" Type="http://schemas.openxmlformats.org/officeDocument/2006/relationships/hyperlink" Target="https://doi.org/10.1002/hbm.23916"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pmc.ncbi.nlm.nih.gov/articles/PMC7484378/#R279" TargetMode="External"/><Relationship Id="rId3" Type="http://schemas.openxmlformats.org/officeDocument/2006/relationships/hyperlink" Target="https://pmc.ncbi.nlm.nih.gov/articles/PMC7484378/#R76" TargetMode="External"/><Relationship Id="rId7" Type="http://schemas.openxmlformats.org/officeDocument/2006/relationships/hyperlink" Target="https://pmc.ncbi.nlm.nih.gov/articles/PMC7484378/#R201" TargetMode="External"/><Relationship Id="rId2" Type="http://schemas.microsoft.com/office/2018/10/relationships/comments" Target="../comments/modernComment_128_D4C6FF75.xml"/><Relationship Id="rId1" Type="http://schemas.openxmlformats.org/officeDocument/2006/relationships/slideLayout" Target="../slideLayouts/slideLayout2.xml"/><Relationship Id="rId6" Type="http://schemas.openxmlformats.org/officeDocument/2006/relationships/hyperlink" Target="https://pmc.ncbi.nlm.nih.gov/articles/PMC7484378/#R163" TargetMode="External"/><Relationship Id="rId5" Type="http://schemas.openxmlformats.org/officeDocument/2006/relationships/hyperlink" Target="https://pmc.ncbi.nlm.nih.gov/articles/PMC7484378/#R161" TargetMode="External"/><Relationship Id="rId4" Type="http://schemas.openxmlformats.org/officeDocument/2006/relationships/hyperlink" Target="https://pmc.ncbi.nlm.nih.gov/articles/PMC7484378/#R106" TargetMode="External"/><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6E70-AEE9-EA9B-83BA-2A8B5C5B27F3}"/>
              </a:ext>
            </a:extLst>
          </p:cNvPr>
          <p:cNvSpPr>
            <a:spLocks noGrp="1"/>
          </p:cNvSpPr>
          <p:nvPr>
            <p:ph type="ctrTitle"/>
          </p:nvPr>
        </p:nvSpPr>
        <p:spPr>
          <a:xfrm>
            <a:off x="1524000" y="1219799"/>
            <a:ext cx="9144000" cy="2387600"/>
          </a:xfrm>
        </p:spPr>
        <p:txBody>
          <a:bodyPr>
            <a:normAutofit fontScale="90000"/>
          </a:bodyPr>
          <a:lstStyle/>
          <a:p>
            <a:r>
              <a:rPr lang="en-US" dirty="0">
                <a:latin typeface="Avenir Next Medium" panose="020B0503020202020204" pitchFamily="34" charset="0"/>
                <a:ea typeface="Ayuthaya" pitchFamily="2" charset="-34"/>
                <a:cs typeface="Bai Jamjuree" pitchFamily="2" charset="-34"/>
              </a:rPr>
              <a:t>Multi-modal Investigation of the Relationship Between Stress and Brain Age</a:t>
            </a:r>
          </a:p>
        </p:txBody>
      </p:sp>
      <p:sp>
        <p:nvSpPr>
          <p:cNvPr id="3" name="Subtitle 2">
            <a:extLst>
              <a:ext uri="{FF2B5EF4-FFF2-40B4-BE49-F238E27FC236}">
                <a16:creationId xmlns:a16="http://schemas.microsoft.com/office/drawing/2014/main" id="{83B3F44F-EE94-C587-3776-68C8BA0352CB}"/>
              </a:ext>
            </a:extLst>
          </p:cNvPr>
          <p:cNvSpPr>
            <a:spLocks noGrp="1"/>
          </p:cNvSpPr>
          <p:nvPr>
            <p:ph type="subTitle" idx="1"/>
          </p:nvPr>
        </p:nvSpPr>
        <p:spPr>
          <a:xfrm>
            <a:off x="1524000" y="3429000"/>
            <a:ext cx="9144000" cy="1655762"/>
          </a:xfrm>
        </p:spPr>
        <p:txBody>
          <a:bodyPr vert="horz" lIns="91440" tIns="45720" rIns="91440" bIns="45720" rtlCol="0" anchor="t">
            <a:normAutofit/>
          </a:bodyPr>
          <a:lstStyle/>
          <a:p>
            <a:endParaRPr lang="en-US" dirty="0"/>
          </a:p>
          <a:p>
            <a:r>
              <a:rPr lang="en-US" dirty="0">
                <a:solidFill>
                  <a:srgbClr val="000000"/>
                </a:solidFill>
                <a:latin typeface="Avenir Next" panose="020B0503020202020204" pitchFamily="34" charset="0"/>
                <a:ea typeface="+mn-lt"/>
                <a:cs typeface="+mn-lt"/>
              </a:rPr>
              <a:t>October 24, 2025</a:t>
            </a:r>
            <a:endParaRPr lang="en-US" dirty="0">
              <a:latin typeface="Avenir Next" panose="020B0503020202020204" pitchFamily="34" charset="0"/>
            </a:endParaRPr>
          </a:p>
          <a:p>
            <a:endParaRPr lang="en-US" dirty="0"/>
          </a:p>
          <a:p>
            <a:endParaRPr lang="en-US" dirty="0"/>
          </a:p>
          <a:p>
            <a:endParaRPr lang="en-US" dirty="0">
              <a:cs typeface="Arial"/>
            </a:endParaRPr>
          </a:p>
        </p:txBody>
      </p:sp>
      <p:pic>
        <p:nvPicPr>
          <p:cNvPr id="5" name="Picture 4">
            <a:extLst>
              <a:ext uri="{FF2B5EF4-FFF2-40B4-BE49-F238E27FC236}">
                <a16:creationId xmlns:a16="http://schemas.microsoft.com/office/drawing/2014/main" id="{6B58A160-5D7E-550E-7522-7C8353BE332A}"/>
              </a:ext>
            </a:extLst>
          </p:cNvPr>
          <p:cNvPicPr>
            <a:picLocks noChangeAspect="1"/>
          </p:cNvPicPr>
          <p:nvPr/>
        </p:nvPicPr>
        <p:blipFill>
          <a:blip r:embed="rId3"/>
          <a:stretch>
            <a:fillRect/>
          </a:stretch>
        </p:blipFill>
        <p:spPr>
          <a:xfrm>
            <a:off x="4183488" y="4687812"/>
            <a:ext cx="3825024" cy="991029"/>
          </a:xfrm>
          <a:prstGeom prst="rect">
            <a:avLst/>
          </a:prstGeom>
        </p:spPr>
      </p:pic>
      <p:sp>
        <p:nvSpPr>
          <p:cNvPr id="6" name="Rectangle 5">
            <a:extLst>
              <a:ext uri="{FF2B5EF4-FFF2-40B4-BE49-F238E27FC236}">
                <a16:creationId xmlns:a16="http://schemas.microsoft.com/office/drawing/2014/main" id="{9947696E-744C-1BE9-D190-C4DEECA067D1}"/>
              </a:ext>
            </a:extLst>
          </p:cNvPr>
          <p:cNvSpPr/>
          <p:nvPr/>
        </p:nvSpPr>
        <p:spPr>
          <a:xfrm>
            <a:off x="559099" y="486439"/>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457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D5921-79BF-BFD1-841B-404FD58B5034}"/>
              </a:ext>
            </a:extLst>
          </p:cNvPr>
          <p:cNvSpPr>
            <a:spLocks noGrp="1"/>
          </p:cNvSpPr>
          <p:nvPr>
            <p:ph type="title"/>
          </p:nvPr>
        </p:nvSpPr>
        <p:spPr>
          <a:xfrm>
            <a:off x="838200" y="671968"/>
            <a:ext cx="10515600" cy="1117713"/>
          </a:xfrm>
        </p:spPr>
        <p:txBody>
          <a:bodyPr/>
          <a:lstStyle/>
          <a:p>
            <a:r>
              <a:rPr lang="en-US" dirty="0">
                <a:solidFill>
                  <a:srgbClr val="0095C8"/>
                </a:solidFill>
                <a:latin typeface="Avenir Next Medium" panose="020B0503020202020204" pitchFamily="34" charset="0"/>
              </a:rPr>
              <a:t>What is Brain AGE?</a:t>
            </a:r>
          </a:p>
        </p:txBody>
      </p:sp>
      <p:sp>
        <p:nvSpPr>
          <p:cNvPr id="3" name="Content Placeholder 2">
            <a:extLst>
              <a:ext uri="{FF2B5EF4-FFF2-40B4-BE49-F238E27FC236}">
                <a16:creationId xmlns:a16="http://schemas.microsoft.com/office/drawing/2014/main" id="{0549D030-DB08-4AF9-535E-6E7F1F594D7D}"/>
              </a:ext>
            </a:extLst>
          </p:cNvPr>
          <p:cNvSpPr>
            <a:spLocks noGrp="1"/>
          </p:cNvSpPr>
          <p:nvPr>
            <p:ph idx="1"/>
          </p:nvPr>
        </p:nvSpPr>
        <p:spPr>
          <a:xfrm>
            <a:off x="838200" y="1789681"/>
            <a:ext cx="10515600" cy="4486275"/>
          </a:xfrm>
        </p:spPr>
        <p:txBody>
          <a:bodyPr vert="horz" lIns="91440" tIns="45720" rIns="91440" bIns="45720" rtlCol="0" anchor="t">
            <a:noAutofit/>
          </a:bodyPr>
          <a:lstStyle/>
          <a:p>
            <a:pPr marL="0" indent="0">
              <a:buNone/>
            </a:pPr>
            <a:r>
              <a:rPr lang="en-US" dirty="0">
                <a:latin typeface="Avenir Next Medium" panose="020B0503020202020204" pitchFamily="34" charset="0"/>
              </a:rPr>
              <a:t>Brain </a:t>
            </a:r>
            <a:r>
              <a:rPr lang="en-US" u="sng" dirty="0">
                <a:solidFill>
                  <a:srgbClr val="0095C8"/>
                </a:solidFill>
                <a:latin typeface="Avenir Next Medium" panose="020B0503020202020204" pitchFamily="34" charset="0"/>
              </a:rPr>
              <a:t>age</a:t>
            </a:r>
            <a:r>
              <a:rPr lang="en-US" dirty="0">
                <a:latin typeface="Avenir Next Medium" panose="020B0503020202020204" pitchFamily="34" charset="0"/>
              </a:rPr>
              <a:t>: </a:t>
            </a:r>
            <a:r>
              <a:rPr lang="en-US" dirty="0">
                <a:latin typeface="Avenir Next" panose="020B0503020202020204" pitchFamily="34" charset="0"/>
              </a:rPr>
              <a:t>Estimated biological age of the brain, derived from neuroimaging data (e.g., MRI).</a:t>
            </a:r>
          </a:p>
          <a:p>
            <a:pPr lvl="1"/>
            <a:r>
              <a:rPr lang="en-US" dirty="0">
                <a:latin typeface="Avenir Next" panose="020B0503020202020204" pitchFamily="34" charset="0"/>
              </a:rPr>
              <a:t>Reflects how an individual’s </a:t>
            </a:r>
            <a:r>
              <a:rPr lang="en-US" dirty="0">
                <a:solidFill>
                  <a:srgbClr val="0095C8"/>
                </a:solidFill>
                <a:latin typeface="Avenir Next Medium" panose="020B0503020202020204" pitchFamily="34" charset="0"/>
              </a:rPr>
              <a:t>brain structure </a:t>
            </a:r>
            <a:r>
              <a:rPr lang="en-US" dirty="0">
                <a:latin typeface="Avenir Next" panose="020B0503020202020204" pitchFamily="34" charset="0"/>
              </a:rPr>
              <a:t>compares to normative patterns across the lifespan.</a:t>
            </a:r>
          </a:p>
          <a:p>
            <a:pPr lvl="1"/>
            <a:endParaRPr lang="en-US" dirty="0">
              <a:latin typeface="Avenir Next" panose="020B0503020202020204" pitchFamily="34" charset="0"/>
            </a:endParaRPr>
          </a:p>
          <a:p>
            <a:pPr marL="0" indent="0">
              <a:buNone/>
            </a:pPr>
            <a:r>
              <a:rPr lang="en-US" dirty="0">
                <a:latin typeface="Avenir Next Medium" panose="020B0503020202020204" pitchFamily="34" charset="0"/>
              </a:rPr>
              <a:t>Brain Age Gap Estimate (Brain </a:t>
            </a:r>
            <a:r>
              <a:rPr lang="en-US" u="sng" dirty="0">
                <a:solidFill>
                  <a:srgbClr val="0095C8"/>
                </a:solidFill>
                <a:latin typeface="Avenir Next Medium" panose="020B0503020202020204" pitchFamily="34" charset="0"/>
              </a:rPr>
              <a:t>AGE</a:t>
            </a:r>
            <a:r>
              <a:rPr lang="en-US" dirty="0">
                <a:latin typeface="Avenir Next Medium" panose="020B0503020202020204" pitchFamily="34" charset="0"/>
              </a:rPr>
              <a:t>): </a:t>
            </a:r>
            <a:r>
              <a:rPr lang="en-US" dirty="0">
                <a:latin typeface="Avenir Next" panose="020B0503020202020204" pitchFamily="34" charset="0"/>
              </a:rPr>
              <a:t>Difference between an individual's predicted brain age and their chronological age.</a:t>
            </a:r>
          </a:p>
          <a:p>
            <a:pPr lvl="1"/>
            <a:r>
              <a:rPr lang="en-US" dirty="0">
                <a:latin typeface="Avenir Next Medium" panose="020B0503020202020204" pitchFamily="34" charset="0"/>
              </a:rPr>
              <a:t>Positive brain-age gap </a:t>
            </a:r>
            <a:r>
              <a:rPr lang="en-US" dirty="0">
                <a:latin typeface="Avenir Next" panose="020B0503020202020204" pitchFamily="34" charset="0"/>
                <a:sym typeface="Wingdings" pitchFamily="2" charset="2"/>
              </a:rPr>
              <a:t></a:t>
            </a:r>
            <a:r>
              <a:rPr lang="en-US" dirty="0">
                <a:latin typeface="Avenir Next" panose="020B0503020202020204" pitchFamily="34" charset="0"/>
              </a:rPr>
              <a:t> Projected brain age surpasses actual age, referred to as “accelerated” or “premature” aging.</a:t>
            </a:r>
          </a:p>
          <a:p>
            <a:pPr lvl="1"/>
            <a:r>
              <a:rPr lang="en-US" dirty="0">
                <a:latin typeface="Avenir Next Medium" panose="020B0503020202020204" pitchFamily="34" charset="0"/>
              </a:rPr>
              <a:t>Negative brain-age gap </a:t>
            </a:r>
            <a:r>
              <a:rPr lang="en-US" dirty="0">
                <a:latin typeface="Avenir Next" panose="020B0503020202020204" pitchFamily="34" charset="0"/>
                <a:sym typeface="Wingdings" pitchFamily="2" charset="2"/>
              </a:rPr>
              <a:t> L</a:t>
            </a:r>
            <a:r>
              <a:rPr lang="en-US" dirty="0">
                <a:latin typeface="Avenir Next" panose="020B0503020202020204" pitchFamily="34" charset="0"/>
              </a:rPr>
              <a:t>ower projected brain age, also termed “delayed” aging.</a:t>
            </a:r>
          </a:p>
        </p:txBody>
      </p:sp>
      <p:sp>
        <p:nvSpPr>
          <p:cNvPr id="4" name="Rectangle 3">
            <a:extLst>
              <a:ext uri="{FF2B5EF4-FFF2-40B4-BE49-F238E27FC236}">
                <a16:creationId xmlns:a16="http://schemas.microsoft.com/office/drawing/2014/main" id="{53B958F2-178D-2ED5-287A-872CC657DCF3}"/>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2060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78EB-D973-FE80-8CF5-E69CD0898F8F}"/>
              </a:ext>
            </a:extLst>
          </p:cNvPr>
          <p:cNvSpPr>
            <a:spLocks noGrp="1"/>
          </p:cNvSpPr>
          <p:nvPr>
            <p:ph type="title"/>
          </p:nvPr>
        </p:nvSpPr>
        <p:spPr>
          <a:xfrm>
            <a:off x="838200" y="577112"/>
            <a:ext cx="10515600" cy="1144588"/>
          </a:xfrm>
        </p:spPr>
        <p:txBody>
          <a:bodyPr/>
          <a:lstStyle/>
          <a:p>
            <a:r>
              <a:rPr lang="en-US" dirty="0">
                <a:solidFill>
                  <a:srgbClr val="0095C8"/>
                </a:solidFill>
                <a:latin typeface="Avenir Next Medium" panose="020B0503020202020204" pitchFamily="34" charset="0"/>
              </a:rPr>
              <a:t>Why is Brain AGE Important?</a:t>
            </a:r>
          </a:p>
        </p:txBody>
      </p:sp>
      <p:sp>
        <p:nvSpPr>
          <p:cNvPr id="3" name="Content Placeholder 2">
            <a:extLst>
              <a:ext uri="{FF2B5EF4-FFF2-40B4-BE49-F238E27FC236}">
                <a16:creationId xmlns:a16="http://schemas.microsoft.com/office/drawing/2014/main" id="{8303DB39-B167-640B-6804-9BCECCA532E1}"/>
              </a:ext>
            </a:extLst>
          </p:cNvPr>
          <p:cNvSpPr>
            <a:spLocks noGrp="1"/>
          </p:cNvSpPr>
          <p:nvPr>
            <p:ph idx="1"/>
          </p:nvPr>
        </p:nvSpPr>
        <p:spPr>
          <a:xfrm>
            <a:off x="838200" y="1660899"/>
            <a:ext cx="10515600" cy="4663113"/>
          </a:xfrm>
        </p:spPr>
        <p:txBody>
          <a:bodyPr vert="horz" lIns="91440" tIns="45720" rIns="91440" bIns="45720" rtlCol="0" anchor="t">
            <a:normAutofit fontScale="85000" lnSpcReduction="20000"/>
          </a:bodyPr>
          <a:lstStyle/>
          <a:p>
            <a:pPr marL="0" indent="0">
              <a:lnSpc>
                <a:spcPct val="120000"/>
              </a:lnSpc>
              <a:buNone/>
            </a:pPr>
            <a:r>
              <a:rPr lang="en-US" dirty="0">
                <a:latin typeface="Avenir Next Medium" panose="020B0503020202020204" pitchFamily="34" charset="0"/>
              </a:rPr>
              <a:t>1. An indicator of cumulative stress and disease burden with predictive potential:</a:t>
            </a:r>
          </a:p>
          <a:p>
            <a:pPr lvl="1">
              <a:lnSpc>
                <a:spcPct val="120000"/>
              </a:lnSpc>
            </a:pPr>
            <a:r>
              <a:rPr lang="en-US" sz="2600" dirty="0">
                <a:latin typeface="Avenir Next" panose="020B0503020202020204" pitchFamily="34" charset="0"/>
              </a:rPr>
              <a:t>Accelerated brain aging is observed in psychiatric and neurological conditions.</a:t>
            </a:r>
          </a:p>
          <a:p>
            <a:pPr lvl="1">
              <a:lnSpc>
                <a:spcPct val="120000"/>
              </a:lnSpc>
            </a:pPr>
            <a:r>
              <a:rPr lang="en-US" sz="2600" dirty="0">
                <a:latin typeface="Avenir Next" panose="020B0503020202020204" pitchFamily="34" charset="0"/>
              </a:rPr>
              <a:t>Higher Brain AGE has been linked to </a:t>
            </a:r>
            <a:r>
              <a:rPr lang="en-US" sz="2600" dirty="0">
                <a:solidFill>
                  <a:srgbClr val="0095C8"/>
                </a:solidFill>
                <a:latin typeface="Avenir Next Medium" panose="020B0503020202020204" pitchFamily="34" charset="0"/>
              </a:rPr>
              <a:t>childhood sexual abuse </a:t>
            </a:r>
            <a:r>
              <a:rPr lang="en-US" sz="2600" dirty="0">
                <a:latin typeface="Avenir Next" panose="020B0503020202020204" pitchFamily="34" charset="0"/>
              </a:rPr>
              <a:t>(CSA) </a:t>
            </a:r>
            <a:r>
              <a:rPr lang="en-US" sz="1800" dirty="0">
                <a:latin typeface="Avenir Next" panose="020B0503020202020204" pitchFamily="34" charset="0"/>
              </a:rPr>
              <a:t>(Hendrikse et al., 2024), </a:t>
            </a:r>
            <a:r>
              <a:rPr lang="en-US" sz="2600" dirty="0">
                <a:solidFill>
                  <a:srgbClr val="0095C8"/>
                </a:solidFill>
                <a:latin typeface="Avenir Next Medium" panose="020B0503020202020204" pitchFamily="34" charset="0"/>
              </a:rPr>
              <a:t>depression</a:t>
            </a:r>
            <a:r>
              <a:rPr lang="en-US" sz="2600" dirty="0">
                <a:latin typeface="Avenir Next" panose="020B0503020202020204" pitchFamily="34" charset="0"/>
              </a:rPr>
              <a:t> and </a:t>
            </a:r>
            <a:r>
              <a:rPr lang="en-US" sz="2600" dirty="0">
                <a:solidFill>
                  <a:srgbClr val="0095C8"/>
                </a:solidFill>
                <a:latin typeface="Avenir Next Medium" panose="020B0503020202020204" pitchFamily="34" charset="0"/>
              </a:rPr>
              <a:t>anhedonia severity </a:t>
            </a:r>
            <a:r>
              <a:rPr lang="en-US" sz="1800" dirty="0">
                <a:latin typeface="Avenir Next" panose="020B0503020202020204" pitchFamily="34" charset="0"/>
              </a:rPr>
              <a:t>(Mu et al., 2025)</a:t>
            </a:r>
            <a:r>
              <a:rPr lang="en-US" sz="2600" dirty="0">
                <a:latin typeface="Avenir Next" panose="020B0503020202020204" pitchFamily="34" charset="0"/>
              </a:rPr>
              <a:t>, and </a:t>
            </a:r>
            <a:r>
              <a:rPr lang="en-US" sz="2600" dirty="0">
                <a:solidFill>
                  <a:srgbClr val="0095C8"/>
                </a:solidFill>
                <a:latin typeface="Avenir Next Medium" panose="020B0503020202020204" pitchFamily="34" charset="0"/>
              </a:rPr>
              <a:t>increased mortality risk </a:t>
            </a:r>
            <a:r>
              <a:rPr lang="en-US" sz="1800" dirty="0">
                <a:latin typeface="Avenir Next" panose="020B0503020202020204" pitchFamily="34" charset="0"/>
              </a:rPr>
              <a:t>(Cole et al., 2017).</a:t>
            </a:r>
          </a:p>
          <a:p>
            <a:pPr marL="0" indent="0">
              <a:lnSpc>
                <a:spcPct val="170000"/>
              </a:lnSpc>
              <a:buNone/>
            </a:pPr>
            <a:r>
              <a:rPr lang="en-US" dirty="0">
                <a:latin typeface="Avenir Next Medium" panose="020B0503020202020204" pitchFamily="34" charset="0"/>
              </a:rPr>
              <a:t>2. Intervention relevance:</a:t>
            </a:r>
          </a:p>
          <a:p>
            <a:pPr lvl="1">
              <a:lnSpc>
                <a:spcPct val="120000"/>
              </a:lnSpc>
            </a:pPr>
            <a:r>
              <a:rPr lang="en-US" sz="2600" dirty="0">
                <a:latin typeface="Avenir Next" panose="020B0503020202020204" pitchFamily="34" charset="0"/>
              </a:rPr>
              <a:t>Serves a </a:t>
            </a:r>
            <a:r>
              <a:rPr lang="en-US" sz="2600" dirty="0">
                <a:solidFill>
                  <a:srgbClr val="0095C8"/>
                </a:solidFill>
                <a:latin typeface="Avenir Next Medium" panose="020B0503020202020204" pitchFamily="34" charset="0"/>
              </a:rPr>
              <a:t>sensitive outcome measure </a:t>
            </a:r>
            <a:r>
              <a:rPr lang="en-US" sz="2600" dirty="0">
                <a:latin typeface="Avenir Next" panose="020B0503020202020204" pitchFamily="34" charset="0"/>
              </a:rPr>
              <a:t>for testing whether treatments or protective factors (e.g., therapy, exercise, social support) are slowing or reversing neural aging.</a:t>
            </a:r>
          </a:p>
          <a:p>
            <a:pPr marL="457200" lvl="1" indent="0">
              <a:lnSpc>
                <a:spcPct val="120000"/>
              </a:lnSpc>
              <a:buNone/>
            </a:pPr>
            <a:endParaRPr lang="en-US" sz="2600" dirty="0">
              <a:latin typeface="Avenir Next" panose="020B0503020202020204" pitchFamily="34" charset="0"/>
            </a:endParaRPr>
          </a:p>
        </p:txBody>
      </p:sp>
      <p:sp>
        <p:nvSpPr>
          <p:cNvPr id="4" name="Rectangle 3">
            <a:extLst>
              <a:ext uri="{FF2B5EF4-FFF2-40B4-BE49-F238E27FC236}">
                <a16:creationId xmlns:a16="http://schemas.microsoft.com/office/drawing/2014/main" id="{98CA557F-9095-AD3E-BEED-A6327F9A5623}"/>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258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8CBA-294D-BCF9-1A7E-72B94602FBA4}"/>
              </a:ext>
            </a:extLst>
          </p:cNvPr>
          <p:cNvSpPr>
            <a:spLocks noGrp="1"/>
          </p:cNvSpPr>
          <p:nvPr>
            <p:ph type="title"/>
          </p:nvPr>
        </p:nvSpPr>
        <p:spPr>
          <a:xfrm>
            <a:off x="838200" y="467587"/>
            <a:ext cx="10515600" cy="1325563"/>
          </a:xfrm>
        </p:spPr>
        <p:txBody>
          <a:bodyPr>
            <a:normAutofit/>
          </a:bodyPr>
          <a:lstStyle/>
          <a:p>
            <a:r>
              <a:rPr lang="en-US" sz="4000" dirty="0">
                <a:solidFill>
                  <a:srgbClr val="0095C8"/>
                </a:solidFill>
                <a:latin typeface="Avenir Next Medium" panose="020B0503020202020204" pitchFamily="34" charset="0"/>
              </a:rPr>
              <a:t>Early Life Stress &amp; Brain Structural Changes </a:t>
            </a:r>
          </a:p>
        </p:txBody>
      </p:sp>
      <p:sp>
        <p:nvSpPr>
          <p:cNvPr id="5" name="Freeform 4">
            <a:extLst>
              <a:ext uri="{FF2B5EF4-FFF2-40B4-BE49-F238E27FC236}">
                <a16:creationId xmlns:a16="http://schemas.microsoft.com/office/drawing/2014/main" id="{C054AB20-288E-F4E2-148D-5D28003F4694}"/>
              </a:ext>
            </a:extLst>
          </p:cNvPr>
          <p:cNvSpPr/>
          <p:nvPr/>
        </p:nvSpPr>
        <p:spPr>
          <a:xfrm>
            <a:off x="862370" y="1845067"/>
            <a:ext cx="2009513" cy="759331"/>
          </a:xfrm>
          <a:custGeom>
            <a:avLst/>
            <a:gdLst>
              <a:gd name="connsiteX0" fmla="*/ 0 w 1808575"/>
              <a:gd name="connsiteY0" fmla="*/ 78406 h 784061"/>
              <a:gd name="connsiteX1" fmla="*/ 78406 w 1808575"/>
              <a:gd name="connsiteY1" fmla="*/ 0 h 784061"/>
              <a:gd name="connsiteX2" fmla="*/ 1730169 w 1808575"/>
              <a:gd name="connsiteY2" fmla="*/ 0 h 784061"/>
              <a:gd name="connsiteX3" fmla="*/ 1808575 w 1808575"/>
              <a:gd name="connsiteY3" fmla="*/ 78406 h 784061"/>
              <a:gd name="connsiteX4" fmla="*/ 1808575 w 1808575"/>
              <a:gd name="connsiteY4" fmla="*/ 705655 h 784061"/>
              <a:gd name="connsiteX5" fmla="*/ 1730169 w 1808575"/>
              <a:gd name="connsiteY5" fmla="*/ 784061 h 784061"/>
              <a:gd name="connsiteX6" fmla="*/ 78406 w 1808575"/>
              <a:gd name="connsiteY6" fmla="*/ 784061 h 784061"/>
              <a:gd name="connsiteX7" fmla="*/ 0 w 1808575"/>
              <a:gd name="connsiteY7" fmla="*/ 705655 h 784061"/>
              <a:gd name="connsiteX8" fmla="*/ 0 w 1808575"/>
              <a:gd name="connsiteY8" fmla="*/ 78406 h 78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575" h="784061">
                <a:moveTo>
                  <a:pt x="0" y="78406"/>
                </a:moveTo>
                <a:cubicBezTo>
                  <a:pt x="0" y="35104"/>
                  <a:pt x="35104" y="0"/>
                  <a:pt x="78406" y="0"/>
                </a:cubicBezTo>
                <a:lnTo>
                  <a:pt x="1730169" y="0"/>
                </a:lnTo>
                <a:cubicBezTo>
                  <a:pt x="1773471" y="0"/>
                  <a:pt x="1808575" y="35104"/>
                  <a:pt x="1808575" y="78406"/>
                </a:cubicBezTo>
                <a:lnTo>
                  <a:pt x="1808575" y="705655"/>
                </a:lnTo>
                <a:cubicBezTo>
                  <a:pt x="1808575" y="748957"/>
                  <a:pt x="1773471" y="784061"/>
                  <a:pt x="1730169" y="784061"/>
                </a:cubicBezTo>
                <a:lnTo>
                  <a:pt x="78406" y="784061"/>
                </a:lnTo>
                <a:cubicBezTo>
                  <a:pt x="35104" y="784061"/>
                  <a:pt x="0" y="748957"/>
                  <a:pt x="0" y="705655"/>
                </a:cubicBezTo>
                <a:lnTo>
                  <a:pt x="0" y="78406"/>
                </a:lnTo>
                <a:close/>
              </a:path>
            </a:pathLst>
          </a:custGeom>
          <a:solidFill>
            <a:srgbClr val="C4E9FA"/>
          </a:solidFill>
          <a:ln>
            <a:solidFill>
              <a:schemeClr val="tx2"/>
            </a:solidFill>
          </a:ln>
          <a:scene3d>
            <a:camera prst="orthographicFront"/>
            <a:lightRig rig="flat" dir="t"/>
          </a:scene3d>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txBody>
          <a:bodyPr spcFirstLastPara="0" vert="horz" wrap="square" lIns="85344" tIns="85344" rIns="85344" bIns="82296" numCol="1" spcCol="1270" anchor="ctr" anchorCtr="0">
            <a:noAutofit/>
          </a:bodyPr>
          <a:lstStyle/>
          <a:p>
            <a:pPr marL="0" lvl="0" indent="0" algn="ctr" defTabSz="533400">
              <a:lnSpc>
                <a:spcPct val="90000"/>
              </a:lnSpc>
              <a:spcBef>
                <a:spcPct val="0"/>
              </a:spcBef>
              <a:spcAft>
                <a:spcPct val="35000"/>
              </a:spcAft>
              <a:buNone/>
            </a:pPr>
            <a:r>
              <a:rPr lang="en-US" sz="1600" b="0" i="0" kern="1200" dirty="0">
                <a:latin typeface="Avenir Next Medium" panose="020B0503020202020204" pitchFamily="34" charset="0"/>
              </a:rPr>
              <a:t>Early Life Stress</a:t>
            </a:r>
          </a:p>
        </p:txBody>
      </p:sp>
      <p:sp>
        <p:nvSpPr>
          <p:cNvPr id="6" name="Freeform 5">
            <a:extLst>
              <a:ext uri="{FF2B5EF4-FFF2-40B4-BE49-F238E27FC236}">
                <a16:creationId xmlns:a16="http://schemas.microsoft.com/office/drawing/2014/main" id="{D8F78BA1-D65F-D7D8-6731-0F23EAFD0C2B}"/>
              </a:ext>
            </a:extLst>
          </p:cNvPr>
          <p:cNvSpPr/>
          <p:nvPr/>
        </p:nvSpPr>
        <p:spPr>
          <a:xfrm>
            <a:off x="793996" y="2891817"/>
            <a:ext cx="2146263" cy="2759410"/>
          </a:xfrm>
          <a:custGeom>
            <a:avLst/>
            <a:gdLst>
              <a:gd name="connsiteX0" fmla="*/ 0 w 1808575"/>
              <a:gd name="connsiteY0" fmla="*/ 180858 h 2181487"/>
              <a:gd name="connsiteX1" fmla="*/ 180858 w 1808575"/>
              <a:gd name="connsiteY1" fmla="*/ 0 h 2181487"/>
              <a:gd name="connsiteX2" fmla="*/ 1627718 w 1808575"/>
              <a:gd name="connsiteY2" fmla="*/ 0 h 2181487"/>
              <a:gd name="connsiteX3" fmla="*/ 1808576 w 1808575"/>
              <a:gd name="connsiteY3" fmla="*/ 180858 h 2181487"/>
              <a:gd name="connsiteX4" fmla="*/ 1808575 w 1808575"/>
              <a:gd name="connsiteY4" fmla="*/ 2000630 h 2181487"/>
              <a:gd name="connsiteX5" fmla="*/ 1627717 w 1808575"/>
              <a:gd name="connsiteY5" fmla="*/ 2181488 h 2181487"/>
              <a:gd name="connsiteX6" fmla="*/ 180858 w 1808575"/>
              <a:gd name="connsiteY6" fmla="*/ 2181487 h 2181487"/>
              <a:gd name="connsiteX7" fmla="*/ 0 w 1808575"/>
              <a:gd name="connsiteY7" fmla="*/ 2000629 h 2181487"/>
              <a:gd name="connsiteX8" fmla="*/ 0 w 1808575"/>
              <a:gd name="connsiteY8" fmla="*/ 180858 h 218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575" h="2181487">
                <a:moveTo>
                  <a:pt x="0" y="180858"/>
                </a:moveTo>
                <a:cubicBezTo>
                  <a:pt x="0" y="80973"/>
                  <a:pt x="80973" y="0"/>
                  <a:pt x="180858" y="0"/>
                </a:cubicBezTo>
                <a:lnTo>
                  <a:pt x="1627718" y="0"/>
                </a:lnTo>
                <a:cubicBezTo>
                  <a:pt x="1727603" y="0"/>
                  <a:pt x="1808576" y="80973"/>
                  <a:pt x="1808576" y="180858"/>
                </a:cubicBezTo>
                <a:cubicBezTo>
                  <a:pt x="1808576" y="787449"/>
                  <a:pt x="1808575" y="1394039"/>
                  <a:pt x="1808575" y="2000630"/>
                </a:cubicBezTo>
                <a:cubicBezTo>
                  <a:pt x="1808575" y="2100515"/>
                  <a:pt x="1727602" y="2181488"/>
                  <a:pt x="1627717" y="2181488"/>
                </a:cubicBezTo>
                <a:lnTo>
                  <a:pt x="180858" y="2181487"/>
                </a:lnTo>
                <a:cubicBezTo>
                  <a:pt x="80973" y="2181487"/>
                  <a:pt x="0" y="2100514"/>
                  <a:pt x="0" y="2000629"/>
                </a:cubicBezTo>
                <a:lnTo>
                  <a:pt x="0" y="18085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8315" tIns="138315" rIns="138315" bIns="138315" numCol="1" spcCol="1270" anchor="ctr" anchorCtr="0">
            <a:noAutofit/>
          </a:bodyPr>
          <a:lstStyle/>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Childhood adversity, trauma, chronic stress exposure.</a:t>
            </a:r>
          </a:p>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Repeated activation of stress response-systems (HPA axis, autonomic, immune).</a:t>
            </a:r>
          </a:p>
        </p:txBody>
      </p:sp>
      <p:sp>
        <p:nvSpPr>
          <p:cNvPr id="10" name="Freeform 9">
            <a:extLst>
              <a:ext uri="{FF2B5EF4-FFF2-40B4-BE49-F238E27FC236}">
                <a16:creationId xmlns:a16="http://schemas.microsoft.com/office/drawing/2014/main" id="{7E2AD117-71E8-DCAF-6634-015593EB433F}"/>
              </a:ext>
            </a:extLst>
          </p:cNvPr>
          <p:cNvSpPr/>
          <p:nvPr/>
        </p:nvSpPr>
        <p:spPr>
          <a:xfrm>
            <a:off x="3591312" y="1877071"/>
            <a:ext cx="1874904" cy="759331"/>
          </a:xfrm>
          <a:custGeom>
            <a:avLst/>
            <a:gdLst>
              <a:gd name="connsiteX0" fmla="*/ 0 w 1808575"/>
              <a:gd name="connsiteY0" fmla="*/ 78406 h 784061"/>
              <a:gd name="connsiteX1" fmla="*/ 78406 w 1808575"/>
              <a:gd name="connsiteY1" fmla="*/ 0 h 784061"/>
              <a:gd name="connsiteX2" fmla="*/ 1730169 w 1808575"/>
              <a:gd name="connsiteY2" fmla="*/ 0 h 784061"/>
              <a:gd name="connsiteX3" fmla="*/ 1808575 w 1808575"/>
              <a:gd name="connsiteY3" fmla="*/ 78406 h 784061"/>
              <a:gd name="connsiteX4" fmla="*/ 1808575 w 1808575"/>
              <a:gd name="connsiteY4" fmla="*/ 705655 h 784061"/>
              <a:gd name="connsiteX5" fmla="*/ 1730169 w 1808575"/>
              <a:gd name="connsiteY5" fmla="*/ 784061 h 784061"/>
              <a:gd name="connsiteX6" fmla="*/ 78406 w 1808575"/>
              <a:gd name="connsiteY6" fmla="*/ 784061 h 784061"/>
              <a:gd name="connsiteX7" fmla="*/ 0 w 1808575"/>
              <a:gd name="connsiteY7" fmla="*/ 705655 h 784061"/>
              <a:gd name="connsiteX8" fmla="*/ 0 w 1808575"/>
              <a:gd name="connsiteY8" fmla="*/ 78406 h 78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575" h="784061">
                <a:moveTo>
                  <a:pt x="0" y="78406"/>
                </a:moveTo>
                <a:cubicBezTo>
                  <a:pt x="0" y="35104"/>
                  <a:pt x="35104" y="0"/>
                  <a:pt x="78406" y="0"/>
                </a:cubicBezTo>
                <a:lnTo>
                  <a:pt x="1730169" y="0"/>
                </a:lnTo>
                <a:cubicBezTo>
                  <a:pt x="1773471" y="0"/>
                  <a:pt x="1808575" y="35104"/>
                  <a:pt x="1808575" y="78406"/>
                </a:cubicBezTo>
                <a:lnTo>
                  <a:pt x="1808575" y="705655"/>
                </a:lnTo>
                <a:cubicBezTo>
                  <a:pt x="1808575" y="748957"/>
                  <a:pt x="1773471" y="784061"/>
                  <a:pt x="1730169" y="784061"/>
                </a:cubicBezTo>
                <a:lnTo>
                  <a:pt x="78406" y="784061"/>
                </a:lnTo>
                <a:cubicBezTo>
                  <a:pt x="35104" y="784061"/>
                  <a:pt x="0" y="748957"/>
                  <a:pt x="0" y="705655"/>
                </a:cubicBezTo>
                <a:lnTo>
                  <a:pt x="0" y="78406"/>
                </a:lnTo>
                <a:close/>
              </a:path>
            </a:pathLst>
          </a:custGeom>
          <a:solidFill>
            <a:srgbClr val="7FC7E7"/>
          </a:solidFill>
          <a:ln>
            <a:solidFill>
              <a:schemeClr val="tx2"/>
            </a:solidFill>
          </a:ln>
          <a:scene3d>
            <a:camera prst="orthographicFront"/>
            <a:lightRig rig="flat" dir="t"/>
          </a:scene3d>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txBody>
          <a:bodyPr spcFirstLastPara="0" vert="horz" wrap="square" lIns="85344" tIns="85344" rIns="85344" bIns="82296" numCol="1" spcCol="1270" anchor="ctr" anchorCtr="0">
            <a:noAutofit/>
          </a:bodyPr>
          <a:lstStyle/>
          <a:p>
            <a:pPr marL="0" lvl="0" indent="0" algn="ctr" defTabSz="533400">
              <a:lnSpc>
                <a:spcPct val="90000"/>
              </a:lnSpc>
              <a:spcBef>
                <a:spcPct val="0"/>
              </a:spcBef>
              <a:spcAft>
                <a:spcPct val="35000"/>
              </a:spcAft>
              <a:buNone/>
            </a:pPr>
            <a:r>
              <a:rPr lang="en-US" sz="1600" b="0" i="0" kern="1200" dirty="0">
                <a:latin typeface="Avenir Next Medium" panose="020B0503020202020204" pitchFamily="34" charset="0"/>
              </a:rPr>
              <a:t>Allostatic Load</a:t>
            </a:r>
          </a:p>
        </p:txBody>
      </p:sp>
      <p:sp>
        <p:nvSpPr>
          <p:cNvPr id="8" name="Freeform 7">
            <a:extLst>
              <a:ext uri="{FF2B5EF4-FFF2-40B4-BE49-F238E27FC236}">
                <a16:creationId xmlns:a16="http://schemas.microsoft.com/office/drawing/2014/main" id="{AF353CFC-FD18-7229-F054-BFE3EE480328}"/>
              </a:ext>
            </a:extLst>
          </p:cNvPr>
          <p:cNvSpPr/>
          <p:nvPr/>
        </p:nvSpPr>
        <p:spPr>
          <a:xfrm rot="834">
            <a:off x="3001470" y="2054688"/>
            <a:ext cx="514633" cy="339679"/>
          </a:xfrm>
          <a:custGeom>
            <a:avLst/>
            <a:gdLst>
              <a:gd name="connsiteX0" fmla="*/ 0 w 514168"/>
              <a:gd name="connsiteY0" fmla="*/ 90056 h 450282"/>
              <a:gd name="connsiteX1" fmla="*/ 289027 w 514168"/>
              <a:gd name="connsiteY1" fmla="*/ 90056 h 450282"/>
              <a:gd name="connsiteX2" fmla="*/ 289027 w 514168"/>
              <a:gd name="connsiteY2" fmla="*/ 0 h 450282"/>
              <a:gd name="connsiteX3" fmla="*/ 514168 w 514168"/>
              <a:gd name="connsiteY3" fmla="*/ 225141 h 450282"/>
              <a:gd name="connsiteX4" fmla="*/ 289027 w 514168"/>
              <a:gd name="connsiteY4" fmla="*/ 450282 h 450282"/>
              <a:gd name="connsiteX5" fmla="*/ 289027 w 514168"/>
              <a:gd name="connsiteY5" fmla="*/ 360226 h 450282"/>
              <a:gd name="connsiteX6" fmla="*/ 0 w 514168"/>
              <a:gd name="connsiteY6" fmla="*/ 360226 h 450282"/>
              <a:gd name="connsiteX7" fmla="*/ 0 w 514168"/>
              <a:gd name="connsiteY7" fmla="*/ 90056 h 450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168" h="450282">
                <a:moveTo>
                  <a:pt x="0" y="90056"/>
                </a:moveTo>
                <a:lnTo>
                  <a:pt x="289027" y="90056"/>
                </a:lnTo>
                <a:lnTo>
                  <a:pt x="289027" y="0"/>
                </a:lnTo>
                <a:lnTo>
                  <a:pt x="514168" y="225141"/>
                </a:lnTo>
                <a:lnTo>
                  <a:pt x="289027" y="450282"/>
                </a:lnTo>
                <a:lnTo>
                  <a:pt x="289027" y="360226"/>
                </a:lnTo>
                <a:lnTo>
                  <a:pt x="0" y="360226"/>
                </a:lnTo>
                <a:lnTo>
                  <a:pt x="0" y="90056"/>
                </a:lnTo>
                <a:close/>
              </a:path>
            </a:pathLst>
          </a:custGeom>
          <a:ln>
            <a:solidFill>
              <a:schemeClr val="bg2">
                <a:lumMod val="25000"/>
              </a:schemeClr>
            </a:solidFill>
          </a:ln>
        </p:spPr>
        <p:style>
          <a:lnRef idx="0">
            <a:scrgbClr r="0" g="0" b="0"/>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90056" rIns="135085" bIns="90055" numCol="1" spcCol="1270" anchor="ctr" anchorCtr="0">
            <a:noAutofit/>
          </a:bodyPr>
          <a:lstStyle/>
          <a:p>
            <a:pPr marL="0" lvl="0" indent="0" algn="ctr" defTabSz="444500">
              <a:lnSpc>
                <a:spcPct val="90000"/>
              </a:lnSpc>
              <a:spcBef>
                <a:spcPct val="0"/>
              </a:spcBef>
              <a:spcAft>
                <a:spcPct val="35000"/>
              </a:spcAft>
              <a:buNone/>
            </a:pPr>
            <a:endParaRPr lang="en-US" sz="1000" kern="1200"/>
          </a:p>
        </p:txBody>
      </p:sp>
      <p:sp>
        <p:nvSpPr>
          <p:cNvPr id="11" name="Freeform 10">
            <a:extLst>
              <a:ext uri="{FF2B5EF4-FFF2-40B4-BE49-F238E27FC236}">
                <a16:creationId xmlns:a16="http://schemas.microsoft.com/office/drawing/2014/main" id="{A05D57EE-C9CD-A573-2810-D83B6F0550EC}"/>
              </a:ext>
            </a:extLst>
          </p:cNvPr>
          <p:cNvSpPr/>
          <p:nvPr/>
        </p:nvSpPr>
        <p:spPr>
          <a:xfrm>
            <a:off x="3578870" y="2935381"/>
            <a:ext cx="2009121" cy="2759410"/>
          </a:xfrm>
          <a:custGeom>
            <a:avLst/>
            <a:gdLst>
              <a:gd name="connsiteX0" fmla="*/ 0 w 1808575"/>
              <a:gd name="connsiteY0" fmla="*/ 180858 h 2181487"/>
              <a:gd name="connsiteX1" fmla="*/ 180858 w 1808575"/>
              <a:gd name="connsiteY1" fmla="*/ 0 h 2181487"/>
              <a:gd name="connsiteX2" fmla="*/ 1627718 w 1808575"/>
              <a:gd name="connsiteY2" fmla="*/ 0 h 2181487"/>
              <a:gd name="connsiteX3" fmla="*/ 1808576 w 1808575"/>
              <a:gd name="connsiteY3" fmla="*/ 180858 h 2181487"/>
              <a:gd name="connsiteX4" fmla="*/ 1808575 w 1808575"/>
              <a:gd name="connsiteY4" fmla="*/ 2000630 h 2181487"/>
              <a:gd name="connsiteX5" fmla="*/ 1627717 w 1808575"/>
              <a:gd name="connsiteY5" fmla="*/ 2181488 h 2181487"/>
              <a:gd name="connsiteX6" fmla="*/ 180858 w 1808575"/>
              <a:gd name="connsiteY6" fmla="*/ 2181487 h 2181487"/>
              <a:gd name="connsiteX7" fmla="*/ 0 w 1808575"/>
              <a:gd name="connsiteY7" fmla="*/ 2000629 h 2181487"/>
              <a:gd name="connsiteX8" fmla="*/ 0 w 1808575"/>
              <a:gd name="connsiteY8" fmla="*/ 180858 h 218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575" h="2181487">
                <a:moveTo>
                  <a:pt x="0" y="180858"/>
                </a:moveTo>
                <a:cubicBezTo>
                  <a:pt x="0" y="80973"/>
                  <a:pt x="80973" y="0"/>
                  <a:pt x="180858" y="0"/>
                </a:cubicBezTo>
                <a:lnTo>
                  <a:pt x="1627718" y="0"/>
                </a:lnTo>
                <a:cubicBezTo>
                  <a:pt x="1727603" y="0"/>
                  <a:pt x="1808576" y="80973"/>
                  <a:pt x="1808576" y="180858"/>
                </a:cubicBezTo>
                <a:cubicBezTo>
                  <a:pt x="1808576" y="787449"/>
                  <a:pt x="1808575" y="1394039"/>
                  <a:pt x="1808575" y="2000630"/>
                </a:cubicBezTo>
                <a:cubicBezTo>
                  <a:pt x="1808575" y="2100515"/>
                  <a:pt x="1727602" y="2181488"/>
                  <a:pt x="1627717" y="2181488"/>
                </a:cubicBezTo>
                <a:lnTo>
                  <a:pt x="180858" y="2181487"/>
                </a:lnTo>
                <a:cubicBezTo>
                  <a:pt x="80973" y="2181487"/>
                  <a:pt x="0" y="2100514"/>
                  <a:pt x="0" y="2000629"/>
                </a:cubicBezTo>
                <a:lnTo>
                  <a:pt x="0" y="180858"/>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8315" tIns="138315" rIns="138315" bIns="138315" numCol="1" spcCol="1270" anchor="ctr" anchorCtr="0">
            <a:noAutofit/>
          </a:bodyPr>
          <a:lstStyle/>
          <a:p>
            <a:pPr marL="114300" lvl="1" indent="-114300" algn="l" defTabSz="533400">
              <a:lnSpc>
                <a:spcPct val="90000"/>
              </a:lnSpc>
              <a:spcBef>
                <a:spcPct val="0"/>
              </a:spcBef>
              <a:spcAft>
                <a:spcPct val="15000"/>
              </a:spcAft>
              <a:buNone/>
            </a:pPr>
            <a:r>
              <a:rPr lang="en-US" sz="1500" b="0" i="0" kern="1200" dirty="0">
                <a:latin typeface="Avenir Next Medium" panose="020B0503020202020204" pitchFamily="34" charset="0"/>
              </a:rPr>
              <a:t>Dysregulation of:</a:t>
            </a:r>
          </a:p>
          <a:p>
            <a:pPr marL="228600" lvl="2"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Neuroendocrine function</a:t>
            </a:r>
          </a:p>
          <a:p>
            <a:pPr marL="228600" lvl="2"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Immune and metabolic pathways</a:t>
            </a:r>
          </a:p>
          <a:p>
            <a:pPr marL="114300" lvl="1" indent="-114300" algn="l" defTabSz="533400">
              <a:lnSpc>
                <a:spcPct val="90000"/>
              </a:lnSpc>
              <a:spcBef>
                <a:spcPct val="0"/>
              </a:spcBef>
              <a:spcAft>
                <a:spcPct val="15000"/>
              </a:spcAft>
              <a:buChar char="•"/>
            </a:pPr>
            <a:endParaRPr lang="en-US" sz="1500" b="0" i="0" kern="1200" dirty="0">
              <a:latin typeface="Avenir Next Medium" panose="020B0503020202020204" pitchFamily="34" charset="0"/>
            </a:endParaRPr>
          </a:p>
        </p:txBody>
      </p:sp>
      <p:sp>
        <p:nvSpPr>
          <p:cNvPr id="13" name="Freeform 12">
            <a:extLst>
              <a:ext uri="{FF2B5EF4-FFF2-40B4-BE49-F238E27FC236}">
                <a16:creationId xmlns:a16="http://schemas.microsoft.com/office/drawing/2014/main" id="{943A67A6-9A68-EE30-3E7F-EE5E4834DFB2}"/>
              </a:ext>
            </a:extLst>
          </p:cNvPr>
          <p:cNvSpPr/>
          <p:nvPr/>
        </p:nvSpPr>
        <p:spPr>
          <a:xfrm>
            <a:off x="6240312" y="1854973"/>
            <a:ext cx="2108068" cy="792479"/>
          </a:xfrm>
          <a:custGeom>
            <a:avLst/>
            <a:gdLst>
              <a:gd name="connsiteX0" fmla="*/ 0 w 1808575"/>
              <a:gd name="connsiteY0" fmla="*/ 78406 h 784061"/>
              <a:gd name="connsiteX1" fmla="*/ 78406 w 1808575"/>
              <a:gd name="connsiteY1" fmla="*/ 0 h 784061"/>
              <a:gd name="connsiteX2" fmla="*/ 1730169 w 1808575"/>
              <a:gd name="connsiteY2" fmla="*/ 0 h 784061"/>
              <a:gd name="connsiteX3" fmla="*/ 1808575 w 1808575"/>
              <a:gd name="connsiteY3" fmla="*/ 78406 h 784061"/>
              <a:gd name="connsiteX4" fmla="*/ 1808575 w 1808575"/>
              <a:gd name="connsiteY4" fmla="*/ 705655 h 784061"/>
              <a:gd name="connsiteX5" fmla="*/ 1730169 w 1808575"/>
              <a:gd name="connsiteY5" fmla="*/ 784061 h 784061"/>
              <a:gd name="connsiteX6" fmla="*/ 78406 w 1808575"/>
              <a:gd name="connsiteY6" fmla="*/ 784061 h 784061"/>
              <a:gd name="connsiteX7" fmla="*/ 0 w 1808575"/>
              <a:gd name="connsiteY7" fmla="*/ 705655 h 784061"/>
              <a:gd name="connsiteX8" fmla="*/ 0 w 1808575"/>
              <a:gd name="connsiteY8" fmla="*/ 78406 h 78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8575" h="784061">
                <a:moveTo>
                  <a:pt x="0" y="78406"/>
                </a:moveTo>
                <a:cubicBezTo>
                  <a:pt x="0" y="35104"/>
                  <a:pt x="35104" y="0"/>
                  <a:pt x="78406" y="0"/>
                </a:cubicBezTo>
                <a:lnTo>
                  <a:pt x="1730169" y="0"/>
                </a:lnTo>
                <a:cubicBezTo>
                  <a:pt x="1773471" y="0"/>
                  <a:pt x="1808575" y="35104"/>
                  <a:pt x="1808575" y="78406"/>
                </a:cubicBezTo>
                <a:lnTo>
                  <a:pt x="1808575" y="705655"/>
                </a:lnTo>
                <a:cubicBezTo>
                  <a:pt x="1808575" y="748957"/>
                  <a:pt x="1773471" y="784061"/>
                  <a:pt x="1730169" y="784061"/>
                </a:cubicBezTo>
                <a:lnTo>
                  <a:pt x="78406" y="784061"/>
                </a:lnTo>
                <a:cubicBezTo>
                  <a:pt x="35104" y="784061"/>
                  <a:pt x="0" y="748957"/>
                  <a:pt x="0" y="705655"/>
                </a:cubicBezTo>
                <a:lnTo>
                  <a:pt x="0" y="78406"/>
                </a:lnTo>
                <a:close/>
              </a:path>
            </a:pathLst>
          </a:custGeom>
          <a:solidFill>
            <a:srgbClr val="149EDB"/>
          </a:solidFill>
          <a:ln>
            <a:solidFill>
              <a:schemeClr val="tx2"/>
            </a:solidFill>
          </a:ln>
          <a:scene3d>
            <a:camera prst="orthographicFront"/>
            <a:lightRig rig="flat" dir="t"/>
          </a:scene3d>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txBody>
          <a:bodyPr spcFirstLastPara="0" vert="horz" wrap="square" lIns="85344" tIns="85344" rIns="85344" bIns="82296" numCol="1" spcCol="1270" anchor="ctr" anchorCtr="0">
            <a:noAutofit/>
          </a:bodyPr>
          <a:lstStyle/>
          <a:p>
            <a:pPr marL="0" lvl="0" indent="0" algn="ctr" defTabSz="533400">
              <a:lnSpc>
                <a:spcPct val="90000"/>
              </a:lnSpc>
              <a:spcBef>
                <a:spcPct val="0"/>
              </a:spcBef>
              <a:spcAft>
                <a:spcPct val="35000"/>
              </a:spcAft>
              <a:buNone/>
            </a:pPr>
            <a:r>
              <a:rPr lang="en-US" sz="1600" b="0" i="0" kern="1200" dirty="0">
                <a:latin typeface="Avenir Next Medium" panose="020B0503020202020204" pitchFamily="34" charset="0"/>
              </a:rPr>
              <a:t>Cellular and Molecular Aging Processes</a:t>
            </a:r>
          </a:p>
        </p:txBody>
      </p:sp>
      <p:sp>
        <p:nvSpPr>
          <p:cNvPr id="14" name="Freeform 13">
            <a:extLst>
              <a:ext uri="{FF2B5EF4-FFF2-40B4-BE49-F238E27FC236}">
                <a16:creationId xmlns:a16="http://schemas.microsoft.com/office/drawing/2014/main" id="{275475F0-FF87-0A40-D9AA-CCAD48AE04E9}"/>
              </a:ext>
            </a:extLst>
          </p:cNvPr>
          <p:cNvSpPr/>
          <p:nvPr/>
        </p:nvSpPr>
        <p:spPr>
          <a:xfrm>
            <a:off x="6164835" y="2925819"/>
            <a:ext cx="2259022" cy="2759410"/>
          </a:xfrm>
          <a:custGeom>
            <a:avLst/>
            <a:gdLst>
              <a:gd name="connsiteX0" fmla="*/ 0 w 2035352"/>
              <a:gd name="connsiteY0" fmla="*/ 203535 h 2139254"/>
              <a:gd name="connsiteX1" fmla="*/ 203535 w 2035352"/>
              <a:gd name="connsiteY1" fmla="*/ 0 h 2139254"/>
              <a:gd name="connsiteX2" fmla="*/ 1831817 w 2035352"/>
              <a:gd name="connsiteY2" fmla="*/ 0 h 2139254"/>
              <a:gd name="connsiteX3" fmla="*/ 2035352 w 2035352"/>
              <a:gd name="connsiteY3" fmla="*/ 203535 h 2139254"/>
              <a:gd name="connsiteX4" fmla="*/ 2035352 w 2035352"/>
              <a:gd name="connsiteY4" fmla="*/ 1935719 h 2139254"/>
              <a:gd name="connsiteX5" fmla="*/ 1831817 w 2035352"/>
              <a:gd name="connsiteY5" fmla="*/ 2139254 h 2139254"/>
              <a:gd name="connsiteX6" fmla="*/ 203535 w 2035352"/>
              <a:gd name="connsiteY6" fmla="*/ 2139254 h 2139254"/>
              <a:gd name="connsiteX7" fmla="*/ 0 w 2035352"/>
              <a:gd name="connsiteY7" fmla="*/ 1935719 h 2139254"/>
              <a:gd name="connsiteX8" fmla="*/ 0 w 2035352"/>
              <a:gd name="connsiteY8" fmla="*/ 203535 h 21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5352" h="2139254">
                <a:moveTo>
                  <a:pt x="0" y="203535"/>
                </a:moveTo>
                <a:cubicBezTo>
                  <a:pt x="0" y="91126"/>
                  <a:pt x="91126" y="0"/>
                  <a:pt x="203535" y="0"/>
                </a:cubicBezTo>
                <a:lnTo>
                  <a:pt x="1831817" y="0"/>
                </a:lnTo>
                <a:cubicBezTo>
                  <a:pt x="1944226" y="0"/>
                  <a:pt x="2035352" y="91126"/>
                  <a:pt x="2035352" y="203535"/>
                </a:cubicBezTo>
                <a:lnTo>
                  <a:pt x="2035352" y="1935719"/>
                </a:lnTo>
                <a:cubicBezTo>
                  <a:pt x="2035352" y="2048128"/>
                  <a:pt x="1944226" y="2139254"/>
                  <a:pt x="1831817" y="2139254"/>
                </a:cubicBezTo>
                <a:lnTo>
                  <a:pt x="203535" y="2139254"/>
                </a:lnTo>
                <a:cubicBezTo>
                  <a:pt x="91126" y="2139254"/>
                  <a:pt x="0" y="2048128"/>
                  <a:pt x="0" y="1935719"/>
                </a:cubicBezTo>
                <a:lnTo>
                  <a:pt x="0" y="203535"/>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957" tIns="144957" rIns="144957" bIns="144957" numCol="1" spcCol="1270" anchor="ctr" anchorCtr="0">
            <a:noAutofit/>
          </a:bodyPr>
          <a:lstStyle/>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Telomere shortening</a:t>
            </a:r>
          </a:p>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Epigenetic age acceleration</a:t>
            </a:r>
          </a:p>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Mitochondrial disfunction</a:t>
            </a:r>
          </a:p>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Oxidative stress</a:t>
            </a:r>
          </a:p>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Impaired DNA repair</a:t>
            </a:r>
          </a:p>
          <a:p>
            <a:pPr marL="114300" lvl="1" indent="-114300" algn="l" defTabSz="533400">
              <a:lnSpc>
                <a:spcPct val="90000"/>
              </a:lnSpc>
              <a:spcBef>
                <a:spcPct val="0"/>
              </a:spcBef>
              <a:spcAft>
                <a:spcPct val="15000"/>
              </a:spcAft>
              <a:buChar char="•"/>
            </a:pPr>
            <a:r>
              <a:rPr lang="en-US" sz="1500" b="0" i="0" kern="1200" dirty="0">
                <a:latin typeface="Avenir Next Medium" panose="020B0503020202020204" pitchFamily="34" charset="0"/>
              </a:rPr>
              <a:t>Chronic neuroinflammation</a:t>
            </a:r>
          </a:p>
        </p:txBody>
      </p:sp>
      <p:sp>
        <p:nvSpPr>
          <p:cNvPr id="21" name="Rounded Rectangle 20">
            <a:extLst>
              <a:ext uri="{FF2B5EF4-FFF2-40B4-BE49-F238E27FC236}">
                <a16:creationId xmlns:a16="http://schemas.microsoft.com/office/drawing/2014/main" id="{A113029C-F69E-2C92-3A22-6F81D55F12AA}"/>
              </a:ext>
            </a:extLst>
          </p:cNvPr>
          <p:cNvSpPr/>
          <p:nvPr/>
        </p:nvSpPr>
        <p:spPr>
          <a:xfrm>
            <a:off x="9067809" y="1798750"/>
            <a:ext cx="2156968" cy="861095"/>
          </a:xfrm>
          <a:prstGeom prst="roundRect">
            <a:avLst>
              <a:gd name="adj" fmla="val 8770"/>
            </a:avLst>
          </a:prstGeom>
          <a:solidFill>
            <a:srgbClr val="0D7AA9">
              <a:alpha val="89521"/>
            </a:srgbClr>
          </a:solidFill>
          <a:ln>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1440" tIns="45720" rIns="91440" bIns="45720" anchor="ctr"/>
          <a:lstStyle/>
          <a:p>
            <a:pPr algn="ctr"/>
            <a:r>
              <a:rPr lang="en-US" sz="1600" dirty="0">
                <a:solidFill>
                  <a:schemeClr val="tx1"/>
                </a:solidFill>
                <a:latin typeface="Avenir Next Medium" panose="020B0503020202020204" pitchFamily="34" charset="0"/>
              </a:rPr>
              <a:t>Brain Structural Changes</a:t>
            </a:r>
          </a:p>
        </p:txBody>
      </p:sp>
      <p:grpSp>
        <p:nvGrpSpPr>
          <p:cNvPr id="18" name="Group 17">
            <a:extLst>
              <a:ext uri="{FF2B5EF4-FFF2-40B4-BE49-F238E27FC236}">
                <a16:creationId xmlns:a16="http://schemas.microsoft.com/office/drawing/2014/main" id="{A32F4D25-6201-F0C0-E3EF-E280B45DF8B5}"/>
              </a:ext>
            </a:extLst>
          </p:cNvPr>
          <p:cNvGrpSpPr/>
          <p:nvPr/>
        </p:nvGrpSpPr>
        <p:grpSpPr>
          <a:xfrm>
            <a:off x="8976565" y="2900799"/>
            <a:ext cx="2339455" cy="2759410"/>
            <a:chOff x="5722145" y="5227787"/>
            <a:chExt cx="2131199" cy="2313484"/>
          </a:xfrm>
        </p:grpSpPr>
        <p:sp>
          <p:nvSpPr>
            <p:cNvPr id="19" name="Rounded Rectangle 18">
              <a:extLst>
                <a:ext uri="{FF2B5EF4-FFF2-40B4-BE49-F238E27FC236}">
                  <a16:creationId xmlns:a16="http://schemas.microsoft.com/office/drawing/2014/main" id="{16D7137A-B923-6662-251B-506CBE5B071E}"/>
                </a:ext>
              </a:extLst>
            </p:cNvPr>
            <p:cNvSpPr/>
            <p:nvPr/>
          </p:nvSpPr>
          <p:spPr>
            <a:xfrm>
              <a:off x="5722145" y="5227787"/>
              <a:ext cx="2131199" cy="2313484"/>
            </a:xfrm>
            <a:prstGeom prst="roundRect">
              <a:avLst>
                <a:gd name="adj" fmla="val 10000"/>
              </a:avLst>
            </a:prstGeom>
            <a:ln w="12700">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sz="1500">
                <a:latin typeface="Avenir Next Medium" panose="020B0503020202020204" pitchFamily="34" charset="0"/>
              </a:endParaRPr>
            </a:p>
          </p:txBody>
        </p:sp>
        <p:sp>
          <p:nvSpPr>
            <p:cNvPr id="20" name="Rounded Rectangle 6">
              <a:extLst>
                <a:ext uri="{FF2B5EF4-FFF2-40B4-BE49-F238E27FC236}">
                  <a16:creationId xmlns:a16="http://schemas.microsoft.com/office/drawing/2014/main" id="{F20C3D7E-3CFC-BBF1-BEBE-58B35438D91E}"/>
                </a:ext>
              </a:extLst>
            </p:cNvPr>
            <p:cNvSpPr txBox="1"/>
            <p:nvPr/>
          </p:nvSpPr>
          <p:spPr>
            <a:xfrm>
              <a:off x="5943430" y="5465458"/>
              <a:ext cx="1841681" cy="20246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2456" tIns="92456" rIns="92456" bIns="92456" numCol="1" spcCol="1270" anchor="ctr" anchorCtr="0">
              <a:noAutofit/>
            </a:bodyPr>
            <a:lstStyle/>
            <a:p>
              <a:pPr marL="114300" lvl="1" indent="-114300" algn="l" defTabSz="577850">
                <a:lnSpc>
                  <a:spcPct val="90000"/>
                </a:lnSpc>
                <a:spcBef>
                  <a:spcPct val="0"/>
                </a:spcBef>
                <a:spcAft>
                  <a:spcPct val="15000"/>
                </a:spcAft>
                <a:buChar char="•"/>
              </a:pPr>
              <a:r>
                <a:rPr lang="en-US" sz="1500" kern="1200" dirty="0">
                  <a:latin typeface="Avenir Next Medium" panose="020B0503020202020204" pitchFamily="34" charset="0"/>
                </a:rPr>
                <a:t>Altered grey and white matter development</a:t>
              </a:r>
            </a:p>
            <a:p>
              <a:pPr marL="114300" lvl="1" indent="-114300" algn="l" defTabSz="577850">
                <a:lnSpc>
                  <a:spcPct val="90000"/>
                </a:lnSpc>
                <a:spcBef>
                  <a:spcPct val="0"/>
                </a:spcBef>
                <a:spcAft>
                  <a:spcPct val="15000"/>
                </a:spcAft>
                <a:buChar char="•"/>
              </a:pPr>
              <a:r>
                <a:rPr lang="en-US" sz="1500" dirty="0">
                  <a:solidFill>
                    <a:srgbClr val="0095C8"/>
                  </a:solidFill>
                  <a:latin typeface="Avenir Next Medium" panose="020B0503020202020204" pitchFamily="34" charset="0"/>
                </a:rPr>
                <a:t>Reduced cortical/subcortical volume</a:t>
              </a:r>
            </a:p>
            <a:p>
              <a:pPr marL="114300" lvl="1" indent="-114300" algn="l" defTabSz="577850">
                <a:lnSpc>
                  <a:spcPct val="90000"/>
                </a:lnSpc>
                <a:spcBef>
                  <a:spcPct val="0"/>
                </a:spcBef>
                <a:spcAft>
                  <a:spcPct val="15000"/>
                </a:spcAft>
                <a:buChar char="•"/>
              </a:pPr>
              <a:r>
                <a:rPr lang="en-US" sz="1500" kern="1200" dirty="0">
                  <a:latin typeface="Avenir Next Medium" panose="020B0503020202020204" pitchFamily="34" charset="0"/>
                </a:rPr>
                <a:t>Gre</a:t>
              </a:r>
              <a:r>
                <a:rPr lang="en-US" sz="1500" dirty="0">
                  <a:latin typeface="Avenir Next Medium" panose="020B0503020202020204" pitchFamily="34" charset="0"/>
                </a:rPr>
                <a:t>ater cortical thinning</a:t>
              </a:r>
            </a:p>
            <a:p>
              <a:pPr marL="114300" lvl="1" indent="-114300" algn="l" defTabSz="577850">
                <a:lnSpc>
                  <a:spcPct val="90000"/>
                </a:lnSpc>
                <a:spcBef>
                  <a:spcPct val="0"/>
                </a:spcBef>
                <a:spcAft>
                  <a:spcPct val="15000"/>
                </a:spcAft>
                <a:buChar char="•"/>
              </a:pPr>
              <a:r>
                <a:rPr lang="en-US" sz="1500" kern="1200" dirty="0">
                  <a:latin typeface="Avenir Next Medium" panose="020B0503020202020204" pitchFamily="34" charset="0"/>
                </a:rPr>
                <a:t>Decreased white matter integrity</a:t>
              </a:r>
            </a:p>
            <a:p>
              <a:pPr marL="114300" lvl="1" indent="-114300" algn="l" defTabSz="577850">
                <a:lnSpc>
                  <a:spcPct val="90000"/>
                </a:lnSpc>
                <a:spcBef>
                  <a:spcPct val="0"/>
                </a:spcBef>
                <a:spcAft>
                  <a:spcPct val="15000"/>
                </a:spcAft>
                <a:buChar char="•"/>
              </a:pPr>
              <a:endParaRPr lang="en-US" sz="1500" kern="1200" dirty="0">
                <a:latin typeface="Avenir Next Medium" panose="020B0503020202020204" pitchFamily="34" charset="0"/>
              </a:endParaRPr>
            </a:p>
          </p:txBody>
        </p:sp>
      </p:grpSp>
      <p:sp>
        <p:nvSpPr>
          <p:cNvPr id="3" name="Rectangle 2">
            <a:extLst>
              <a:ext uri="{FF2B5EF4-FFF2-40B4-BE49-F238E27FC236}">
                <a16:creationId xmlns:a16="http://schemas.microsoft.com/office/drawing/2014/main" id="{E0DE9791-20B5-688C-D56F-384B438B3FE7}"/>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655BFEB0-14AD-945D-71A6-F97B0CD9EC50}"/>
              </a:ext>
            </a:extLst>
          </p:cNvPr>
          <p:cNvSpPr/>
          <p:nvPr/>
        </p:nvSpPr>
        <p:spPr>
          <a:xfrm rot="834">
            <a:off x="5640020" y="2054689"/>
            <a:ext cx="514633" cy="339679"/>
          </a:xfrm>
          <a:custGeom>
            <a:avLst/>
            <a:gdLst>
              <a:gd name="connsiteX0" fmla="*/ 0 w 514168"/>
              <a:gd name="connsiteY0" fmla="*/ 90056 h 450282"/>
              <a:gd name="connsiteX1" fmla="*/ 289027 w 514168"/>
              <a:gd name="connsiteY1" fmla="*/ 90056 h 450282"/>
              <a:gd name="connsiteX2" fmla="*/ 289027 w 514168"/>
              <a:gd name="connsiteY2" fmla="*/ 0 h 450282"/>
              <a:gd name="connsiteX3" fmla="*/ 514168 w 514168"/>
              <a:gd name="connsiteY3" fmla="*/ 225141 h 450282"/>
              <a:gd name="connsiteX4" fmla="*/ 289027 w 514168"/>
              <a:gd name="connsiteY4" fmla="*/ 450282 h 450282"/>
              <a:gd name="connsiteX5" fmla="*/ 289027 w 514168"/>
              <a:gd name="connsiteY5" fmla="*/ 360226 h 450282"/>
              <a:gd name="connsiteX6" fmla="*/ 0 w 514168"/>
              <a:gd name="connsiteY6" fmla="*/ 360226 h 450282"/>
              <a:gd name="connsiteX7" fmla="*/ 0 w 514168"/>
              <a:gd name="connsiteY7" fmla="*/ 90056 h 450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168" h="450282">
                <a:moveTo>
                  <a:pt x="0" y="90056"/>
                </a:moveTo>
                <a:lnTo>
                  <a:pt x="289027" y="90056"/>
                </a:lnTo>
                <a:lnTo>
                  <a:pt x="289027" y="0"/>
                </a:lnTo>
                <a:lnTo>
                  <a:pt x="514168" y="225141"/>
                </a:lnTo>
                <a:lnTo>
                  <a:pt x="289027" y="450282"/>
                </a:lnTo>
                <a:lnTo>
                  <a:pt x="289027" y="360226"/>
                </a:lnTo>
                <a:lnTo>
                  <a:pt x="0" y="360226"/>
                </a:lnTo>
                <a:lnTo>
                  <a:pt x="0" y="90056"/>
                </a:lnTo>
                <a:close/>
              </a:path>
            </a:pathLst>
          </a:custGeom>
          <a:ln>
            <a:solidFill>
              <a:schemeClr val="bg2">
                <a:lumMod val="25000"/>
              </a:schemeClr>
            </a:solidFill>
          </a:ln>
        </p:spPr>
        <p:style>
          <a:lnRef idx="0">
            <a:scrgbClr r="0" g="0" b="0"/>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90056" rIns="135085" bIns="90055" numCol="1" spcCol="1270" anchor="ctr" anchorCtr="0">
            <a:noAutofit/>
          </a:bodyPr>
          <a:lstStyle/>
          <a:p>
            <a:pPr marL="0" lvl="0" indent="0" algn="ctr" defTabSz="444500">
              <a:lnSpc>
                <a:spcPct val="90000"/>
              </a:lnSpc>
              <a:spcBef>
                <a:spcPct val="0"/>
              </a:spcBef>
              <a:spcAft>
                <a:spcPct val="35000"/>
              </a:spcAft>
              <a:buNone/>
            </a:pPr>
            <a:endParaRPr lang="en-US" sz="1000" kern="1200"/>
          </a:p>
        </p:txBody>
      </p:sp>
      <p:sp>
        <p:nvSpPr>
          <p:cNvPr id="24" name="Freeform 23">
            <a:extLst>
              <a:ext uri="{FF2B5EF4-FFF2-40B4-BE49-F238E27FC236}">
                <a16:creationId xmlns:a16="http://schemas.microsoft.com/office/drawing/2014/main" id="{DB020F23-2E0E-33EB-3615-D34AD8F8F6D6}"/>
              </a:ext>
            </a:extLst>
          </p:cNvPr>
          <p:cNvSpPr/>
          <p:nvPr/>
        </p:nvSpPr>
        <p:spPr>
          <a:xfrm rot="834">
            <a:off x="8484573" y="2054688"/>
            <a:ext cx="514633" cy="339679"/>
          </a:xfrm>
          <a:custGeom>
            <a:avLst/>
            <a:gdLst>
              <a:gd name="connsiteX0" fmla="*/ 0 w 514168"/>
              <a:gd name="connsiteY0" fmla="*/ 90056 h 450282"/>
              <a:gd name="connsiteX1" fmla="*/ 289027 w 514168"/>
              <a:gd name="connsiteY1" fmla="*/ 90056 h 450282"/>
              <a:gd name="connsiteX2" fmla="*/ 289027 w 514168"/>
              <a:gd name="connsiteY2" fmla="*/ 0 h 450282"/>
              <a:gd name="connsiteX3" fmla="*/ 514168 w 514168"/>
              <a:gd name="connsiteY3" fmla="*/ 225141 h 450282"/>
              <a:gd name="connsiteX4" fmla="*/ 289027 w 514168"/>
              <a:gd name="connsiteY4" fmla="*/ 450282 h 450282"/>
              <a:gd name="connsiteX5" fmla="*/ 289027 w 514168"/>
              <a:gd name="connsiteY5" fmla="*/ 360226 h 450282"/>
              <a:gd name="connsiteX6" fmla="*/ 0 w 514168"/>
              <a:gd name="connsiteY6" fmla="*/ 360226 h 450282"/>
              <a:gd name="connsiteX7" fmla="*/ 0 w 514168"/>
              <a:gd name="connsiteY7" fmla="*/ 90056 h 450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168" h="450282">
                <a:moveTo>
                  <a:pt x="0" y="90056"/>
                </a:moveTo>
                <a:lnTo>
                  <a:pt x="289027" y="90056"/>
                </a:lnTo>
                <a:lnTo>
                  <a:pt x="289027" y="0"/>
                </a:lnTo>
                <a:lnTo>
                  <a:pt x="514168" y="225141"/>
                </a:lnTo>
                <a:lnTo>
                  <a:pt x="289027" y="450282"/>
                </a:lnTo>
                <a:lnTo>
                  <a:pt x="289027" y="360226"/>
                </a:lnTo>
                <a:lnTo>
                  <a:pt x="0" y="360226"/>
                </a:lnTo>
                <a:lnTo>
                  <a:pt x="0" y="90056"/>
                </a:lnTo>
                <a:close/>
              </a:path>
            </a:pathLst>
          </a:custGeom>
          <a:ln>
            <a:solidFill>
              <a:schemeClr val="bg2">
                <a:lumMod val="25000"/>
              </a:schemeClr>
            </a:solidFill>
          </a:ln>
        </p:spPr>
        <p:style>
          <a:lnRef idx="0">
            <a:scrgbClr r="0" g="0" b="0"/>
          </a:lnRef>
          <a:fillRef idx="2">
            <a:schemeClr val="accent1">
              <a:tint val="60000"/>
              <a:hueOff val="0"/>
              <a:satOff val="0"/>
              <a:lumOff val="0"/>
              <a:alphaOff val="0"/>
            </a:schemeClr>
          </a:fillRef>
          <a:effectRef idx="1">
            <a:schemeClr val="accent1">
              <a:tint val="60000"/>
              <a:hueOff val="0"/>
              <a:satOff val="0"/>
              <a:lumOff val="0"/>
              <a:alphaOff val="0"/>
            </a:schemeClr>
          </a:effectRef>
          <a:fontRef idx="minor">
            <a:schemeClr val="dk1"/>
          </a:fontRef>
        </p:style>
        <p:txBody>
          <a:bodyPr spcFirstLastPara="0" vert="horz" wrap="square" lIns="-1" tIns="90056" rIns="135085" bIns="90055" numCol="1" spcCol="1270" anchor="ctr" anchorCtr="0">
            <a:noAutofit/>
          </a:bodyPr>
          <a:lstStyle/>
          <a:p>
            <a:pPr marL="0" lvl="0" indent="0" algn="ctr" defTabSz="444500">
              <a:lnSpc>
                <a:spcPct val="90000"/>
              </a:lnSpc>
              <a:spcBef>
                <a:spcPct val="0"/>
              </a:spcBef>
              <a:spcAft>
                <a:spcPct val="35000"/>
              </a:spcAft>
              <a:buNone/>
            </a:pPr>
            <a:endParaRPr lang="en-US" sz="1000" kern="1200"/>
          </a:p>
        </p:txBody>
      </p:sp>
    </p:spTree>
    <p:extLst>
      <p:ext uri="{BB962C8B-B14F-4D97-AF65-F5344CB8AC3E}">
        <p14:creationId xmlns:p14="http://schemas.microsoft.com/office/powerpoint/2010/main" val="2504400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EF55-DC8F-3C5D-4857-BEB06E0B387D}"/>
              </a:ext>
            </a:extLst>
          </p:cNvPr>
          <p:cNvSpPr>
            <a:spLocks noGrp="1"/>
          </p:cNvSpPr>
          <p:nvPr>
            <p:ph type="title"/>
          </p:nvPr>
        </p:nvSpPr>
        <p:spPr>
          <a:xfrm>
            <a:off x="838200" y="1097132"/>
            <a:ext cx="10515600" cy="829019"/>
          </a:xfrm>
        </p:spPr>
        <p:txBody>
          <a:bodyPr>
            <a:normAutofit fontScale="90000"/>
          </a:bodyPr>
          <a:lstStyle/>
          <a:p>
            <a:r>
              <a:rPr lang="en-US" dirty="0">
                <a:solidFill>
                  <a:srgbClr val="0095C8"/>
                </a:solidFill>
                <a:latin typeface="Avenir Next Medium" panose="020B0503020202020204" pitchFamily="34" charset="0"/>
              </a:rPr>
              <a:t>Childhood Maltreatment and Structural Brain Alterations</a:t>
            </a:r>
          </a:p>
        </p:txBody>
      </p:sp>
      <p:sp>
        <p:nvSpPr>
          <p:cNvPr id="3" name="Content Placeholder 2">
            <a:extLst>
              <a:ext uri="{FF2B5EF4-FFF2-40B4-BE49-F238E27FC236}">
                <a16:creationId xmlns:a16="http://schemas.microsoft.com/office/drawing/2014/main" id="{75CF283D-E660-CEE2-6D6B-EE3D970EC395}"/>
              </a:ext>
            </a:extLst>
          </p:cNvPr>
          <p:cNvSpPr>
            <a:spLocks noGrp="1"/>
          </p:cNvSpPr>
          <p:nvPr>
            <p:ph idx="1"/>
          </p:nvPr>
        </p:nvSpPr>
        <p:spPr>
          <a:xfrm>
            <a:off x="838200" y="2359761"/>
            <a:ext cx="10515600" cy="3626511"/>
          </a:xfrm>
        </p:spPr>
        <p:txBody>
          <a:bodyPr vert="horz" lIns="91440" tIns="45720" rIns="91440" bIns="45720" rtlCol="0" anchor="t">
            <a:noAutofit/>
          </a:bodyPr>
          <a:lstStyle/>
          <a:p>
            <a:pPr marL="0" indent="0">
              <a:buNone/>
            </a:pPr>
            <a:r>
              <a:rPr lang="en-US" sz="2200" dirty="0">
                <a:latin typeface="Avenir Next Medium" panose="020B0503020202020204" pitchFamily="34" charset="0"/>
              </a:rPr>
              <a:t>Neuroimaging studies on individuals with childhood trauma reveal:</a:t>
            </a:r>
          </a:p>
          <a:p>
            <a:pPr lvl="1">
              <a:lnSpc>
                <a:spcPct val="100000"/>
              </a:lnSpc>
            </a:pPr>
            <a:r>
              <a:rPr lang="en-US" sz="1800" dirty="0">
                <a:latin typeface="Avenir Next" panose="020B0503020202020204" pitchFamily="34" charset="0"/>
              </a:rPr>
              <a:t>Smaller global and regional grey and white matter volumes </a:t>
            </a:r>
            <a:r>
              <a:rPr lang="en-US" sz="1300" dirty="0">
                <a:latin typeface="Avenir Next" panose="020B0503020202020204" pitchFamily="34" charset="0"/>
              </a:rPr>
              <a:t>(Begemann et al. 2023, Teicher et al. 2012)</a:t>
            </a:r>
          </a:p>
          <a:p>
            <a:pPr lvl="1">
              <a:lnSpc>
                <a:spcPct val="100000"/>
              </a:lnSpc>
            </a:pPr>
            <a:r>
              <a:rPr lang="en-US" sz="1800" dirty="0">
                <a:solidFill>
                  <a:srgbClr val="0095C8"/>
                </a:solidFill>
                <a:latin typeface="Avenir Next Medium" panose="020B0503020202020204" pitchFamily="34" charset="0"/>
              </a:rPr>
              <a:t>Greater cortical thinning </a:t>
            </a:r>
            <a:r>
              <a:rPr lang="en-US" sz="1300" dirty="0">
                <a:latin typeface="Avenir Next" panose="020B0503020202020204" pitchFamily="34" charset="0"/>
              </a:rPr>
              <a:t>(McLaughlin et al. 2014)</a:t>
            </a:r>
          </a:p>
          <a:p>
            <a:pPr lvl="1">
              <a:lnSpc>
                <a:spcPct val="100000"/>
              </a:lnSpc>
            </a:pPr>
            <a:r>
              <a:rPr lang="en-US" sz="1800" dirty="0">
                <a:latin typeface="Avenir Next Medium" panose="020B0503020202020204" pitchFamily="34" charset="0"/>
              </a:rPr>
              <a:t>Threat exposure: </a:t>
            </a:r>
            <a:r>
              <a:rPr lang="en-US" sz="1800" dirty="0">
                <a:solidFill>
                  <a:srgbClr val="0095C8"/>
                </a:solidFill>
                <a:latin typeface="Avenir Next Medium" panose="020B0503020202020204" pitchFamily="34" charset="0"/>
              </a:rPr>
              <a:t>Reduced thickness in ventromedial PFC</a:t>
            </a:r>
            <a:r>
              <a:rPr lang="en-US" sz="1800" dirty="0">
                <a:solidFill>
                  <a:srgbClr val="0095C8"/>
                </a:solidFill>
                <a:latin typeface="Avenir Next" panose="020B0503020202020204" pitchFamily="34" charset="0"/>
              </a:rPr>
              <a:t> </a:t>
            </a:r>
            <a:r>
              <a:rPr lang="en-US" sz="1300" dirty="0">
                <a:latin typeface="Avenir Next" panose="020B0503020202020204" pitchFamily="34" charset="0"/>
              </a:rPr>
              <a:t>(Busso et al., 2017; Edmiston et al., 2011; Gold et al., 2016; Kelly et al., 2013)</a:t>
            </a:r>
          </a:p>
          <a:p>
            <a:pPr lvl="1">
              <a:lnSpc>
                <a:spcPct val="100000"/>
              </a:lnSpc>
            </a:pPr>
            <a:r>
              <a:rPr lang="en-US" sz="1800" dirty="0">
                <a:latin typeface="Avenir Next Medium" panose="020B0503020202020204" pitchFamily="34" charset="0"/>
              </a:rPr>
              <a:t>Low parental education: </a:t>
            </a:r>
            <a:r>
              <a:rPr lang="en-US" sz="1800" dirty="0">
                <a:solidFill>
                  <a:srgbClr val="0095C8"/>
                </a:solidFill>
                <a:latin typeface="Avenir Next Medium" panose="020B0503020202020204" pitchFamily="34" charset="0"/>
              </a:rPr>
              <a:t>Thinner cortex </a:t>
            </a:r>
            <a:r>
              <a:rPr lang="en-US" sz="1800" dirty="0">
                <a:latin typeface="Avenir Next" panose="020B0503020202020204" pitchFamily="34" charset="0"/>
              </a:rPr>
              <a:t>in right cingulate gyrus and right superior frontal gyrus </a:t>
            </a:r>
            <a:r>
              <a:rPr lang="en-US" sz="1300" dirty="0">
                <a:latin typeface="Avenir Next" panose="020B0503020202020204" pitchFamily="34" charset="0"/>
              </a:rPr>
              <a:t>(Lawson et al., 2013)</a:t>
            </a:r>
          </a:p>
          <a:p>
            <a:pPr lvl="1">
              <a:lnSpc>
                <a:spcPct val="100000"/>
              </a:lnSpc>
            </a:pPr>
            <a:r>
              <a:rPr lang="en-US" sz="1800" dirty="0">
                <a:latin typeface="Avenir Next Medium" panose="020B0503020202020204" pitchFamily="34" charset="0"/>
              </a:rPr>
              <a:t>Low SES: </a:t>
            </a:r>
            <a:r>
              <a:rPr lang="en-US" sz="1800" dirty="0">
                <a:solidFill>
                  <a:srgbClr val="0095C8"/>
                </a:solidFill>
                <a:latin typeface="Avenir Next Medium" panose="020B0503020202020204" pitchFamily="34" charset="0"/>
              </a:rPr>
              <a:t>Widespread thinning </a:t>
            </a:r>
            <a:r>
              <a:rPr lang="en-US" sz="1800" dirty="0">
                <a:latin typeface="Avenir Next" panose="020B0503020202020204" pitchFamily="34" charset="0"/>
              </a:rPr>
              <a:t>across frontoparietal, default mode, and visual networks</a:t>
            </a:r>
            <a:br>
              <a:rPr lang="en-US" sz="1800" dirty="0">
                <a:latin typeface="Avenir Next" panose="020B0503020202020204" pitchFamily="34" charset="0"/>
              </a:rPr>
            </a:br>
            <a:r>
              <a:rPr lang="en-US" sz="1300" dirty="0">
                <a:latin typeface="Avenir Next" panose="020B0503020202020204" pitchFamily="34" charset="0"/>
              </a:rPr>
              <a:t>(Mackey et al., 2015)</a:t>
            </a:r>
          </a:p>
          <a:p>
            <a:pPr marL="0" indent="0">
              <a:lnSpc>
                <a:spcPct val="100000"/>
              </a:lnSpc>
              <a:spcBef>
                <a:spcPct val="0"/>
              </a:spcBef>
              <a:spcAft>
                <a:spcPct val="0"/>
              </a:spcAft>
              <a:buNone/>
            </a:pPr>
            <a:endParaRPr lang="en-US" sz="1400" dirty="0">
              <a:latin typeface="Avenir Next Medium" panose="020B0503020202020204" pitchFamily="34" charset="0"/>
            </a:endParaRPr>
          </a:p>
          <a:p>
            <a:pPr marL="0" indent="0">
              <a:lnSpc>
                <a:spcPct val="100000"/>
              </a:lnSpc>
              <a:spcBef>
                <a:spcPct val="0"/>
              </a:spcBef>
              <a:spcAft>
                <a:spcPct val="0"/>
              </a:spcAft>
              <a:buNone/>
            </a:pPr>
            <a:r>
              <a:rPr lang="en-US" sz="2200" dirty="0">
                <a:latin typeface="Avenir Next Medium" panose="020B0503020202020204" pitchFamily="34" charset="0"/>
              </a:rPr>
              <a:t>Collectively, these findings align with an </a:t>
            </a:r>
            <a:r>
              <a:rPr lang="en-US" sz="2200" dirty="0">
                <a:solidFill>
                  <a:srgbClr val="0095C8"/>
                </a:solidFill>
                <a:latin typeface="Avenir Next Medium" panose="020B0503020202020204" pitchFamily="34" charset="0"/>
              </a:rPr>
              <a:t>accelerated</a:t>
            </a:r>
            <a:r>
              <a:rPr lang="en-US" sz="2200" dirty="0">
                <a:latin typeface="Avenir Next Medium" panose="020B0503020202020204" pitchFamily="34" charset="0"/>
              </a:rPr>
              <a:t> </a:t>
            </a:r>
            <a:r>
              <a:rPr lang="en-US" sz="2200" dirty="0">
                <a:solidFill>
                  <a:srgbClr val="0095C8"/>
                </a:solidFill>
                <a:latin typeface="Avenir Next Medium" panose="020B0503020202020204" pitchFamily="34" charset="0"/>
              </a:rPr>
              <a:t>cortical thinning trajectory following Early Life Stress (ELS).</a:t>
            </a:r>
          </a:p>
          <a:p>
            <a:endParaRPr lang="en-US" dirty="0">
              <a:latin typeface="Avenir Next Medium" panose="020B0503020202020204" pitchFamily="34" charset="0"/>
            </a:endParaRPr>
          </a:p>
          <a:p>
            <a:endParaRPr lang="en-US" dirty="0">
              <a:latin typeface="Avenir Next Medium" panose="020B0503020202020204" pitchFamily="34" charset="0"/>
            </a:endParaRPr>
          </a:p>
        </p:txBody>
      </p:sp>
      <p:sp>
        <p:nvSpPr>
          <p:cNvPr id="4" name="Content Placeholder 2">
            <a:extLst>
              <a:ext uri="{FF2B5EF4-FFF2-40B4-BE49-F238E27FC236}">
                <a16:creationId xmlns:a16="http://schemas.microsoft.com/office/drawing/2014/main" id="{448DCAF4-9CE0-CE6A-19CB-C7D0B5AA55FC}"/>
              </a:ext>
            </a:extLst>
          </p:cNvPr>
          <p:cNvSpPr>
            <a:spLocks noGrp="1"/>
          </p:cNvSpPr>
          <p:nvPr/>
        </p:nvSpPr>
        <p:spPr>
          <a:xfrm>
            <a:off x="838200" y="4307107"/>
            <a:ext cx="10515600" cy="22986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dirty="0"/>
          </a:p>
        </p:txBody>
      </p:sp>
      <p:sp>
        <p:nvSpPr>
          <p:cNvPr id="6" name="Rectangle 5">
            <a:extLst>
              <a:ext uri="{FF2B5EF4-FFF2-40B4-BE49-F238E27FC236}">
                <a16:creationId xmlns:a16="http://schemas.microsoft.com/office/drawing/2014/main" id="{C5161592-E8A7-AF61-84FF-24DA924A2496}"/>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4440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57DB-74F1-52E8-E96D-927090008A2C}"/>
              </a:ext>
            </a:extLst>
          </p:cNvPr>
          <p:cNvSpPr>
            <a:spLocks noGrp="1"/>
          </p:cNvSpPr>
          <p:nvPr>
            <p:ph type="title"/>
          </p:nvPr>
        </p:nvSpPr>
        <p:spPr/>
        <p:txBody>
          <a:bodyPr/>
          <a:lstStyle/>
          <a:p>
            <a:r>
              <a:rPr lang="en-US" dirty="0">
                <a:solidFill>
                  <a:srgbClr val="0095C8"/>
                </a:solidFill>
                <a:latin typeface="Avenir Next Medium" panose="020B0503020202020204" pitchFamily="34" charset="0"/>
              </a:rPr>
              <a:t>How Do We Measure Brain AGE?</a:t>
            </a:r>
          </a:p>
        </p:txBody>
      </p:sp>
      <p:sp>
        <p:nvSpPr>
          <p:cNvPr id="3" name="Content Placeholder 2">
            <a:extLst>
              <a:ext uri="{FF2B5EF4-FFF2-40B4-BE49-F238E27FC236}">
                <a16:creationId xmlns:a16="http://schemas.microsoft.com/office/drawing/2014/main" id="{B6A02E7F-8694-D583-1DBC-9563B299D503}"/>
              </a:ext>
            </a:extLst>
          </p:cNvPr>
          <p:cNvSpPr>
            <a:spLocks noGrp="1"/>
          </p:cNvSpPr>
          <p:nvPr>
            <p:ph idx="1"/>
          </p:nvPr>
        </p:nvSpPr>
        <p:spPr>
          <a:xfrm>
            <a:off x="838200" y="1302586"/>
            <a:ext cx="10515600" cy="2622032"/>
          </a:xfrm>
        </p:spPr>
        <p:txBody>
          <a:bodyPr vert="horz" lIns="91440" tIns="45720" rIns="91440" bIns="45720" rtlCol="0" anchor="t">
            <a:noAutofit/>
          </a:bodyPr>
          <a:lstStyle/>
          <a:p>
            <a:pPr>
              <a:lnSpc>
                <a:spcPct val="120000"/>
              </a:lnSpc>
            </a:pPr>
            <a:r>
              <a:rPr lang="en-US" sz="1400" dirty="0">
                <a:latin typeface="Avenir Next" panose="020B0503020202020204" pitchFamily="34" charset="0"/>
              </a:rPr>
              <a:t>Brain structure is well-known to alter throughout life, and deviations may reflect latent neuropathological influences. </a:t>
            </a:r>
          </a:p>
          <a:p>
            <a:pPr>
              <a:lnSpc>
                <a:spcPct val="120000"/>
              </a:lnSpc>
            </a:pPr>
            <a:r>
              <a:rPr lang="en-US" sz="1400" dirty="0">
                <a:solidFill>
                  <a:srgbClr val="0095C8"/>
                </a:solidFill>
                <a:latin typeface="Avenir Next Medium" panose="020B0503020202020204" pitchFamily="34" charset="0"/>
              </a:rPr>
              <a:t>Machine-learning models (MLM) </a:t>
            </a:r>
            <a:r>
              <a:rPr lang="en-US" sz="1400" dirty="0">
                <a:latin typeface="Avenir Next" panose="020B0503020202020204" pitchFamily="34" charset="0"/>
              </a:rPr>
              <a:t>employ regressions to capture age-related neuroanatomical alterations in HCs. These models are subsequently harnessed to predict the brain age of new individuals from a sample.</a:t>
            </a:r>
          </a:p>
          <a:p>
            <a:pPr lvl="1">
              <a:lnSpc>
                <a:spcPct val="120000"/>
              </a:lnSpc>
            </a:pPr>
            <a:r>
              <a:rPr lang="en-US" sz="1400" dirty="0">
                <a:latin typeface="Avenir Next" panose="020B0503020202020204" pitchFamily="34" charset="0"/>
              </a:rPr>
              <a:t>The typical brain age MLM is trained on publicly available MRI datasets. </a:t>
            </a:r>
          </a:p>
          <a:p>
            <a:pPr lvl="1">
              <a:lnSpc>
                <a:spcPct val="120000"/>
              </a:lnSpc>
            </a:pPr>
            <a:r>
              <a:rPr lang="en-US" sz="1400" dirty="0">
                <a:latin typeface="Avenir Next" panose="020B0503020202020204" pitchFamily="34" charset="0"/>
              </a:rPr>
              <a:t>By comparing these features against age-labelled datasets, the algorithms learn to predict age with a high degree of accuracy and calculate how much someone deviates from the model’s normalized benchmarks.</a:t>
            </a:r>
          </a:p>
          <a:p>
            <a:pPr lvl="1">
              <a:lnSpc>
                <a:spcPct val="120000"/>
              </a:lnSpc>
            </a:pPr>
            <a:r>
              <a:rPr lang="en-US" sz="1400" dirty="0">
                <a:latin typeface="Avenir Next" panose="020B0503020202020204" pitchFamily="34" charset="0"/>
              </a:rPr>
              <a:t>Brain structure–age relationships are nonlinear (brain changes rapidly in youth, slower later), which is accounted for in these models.</a:t>
            </a:r>
          </a:p>
        </p:txBody>
      </p:sp>
      <p:pic>
        <p:nvPicPr>
          <p:cNvPr id="4" name="Picture 3" descr="A diagram of a test&#10;&#10;AI-generated content may be incorrect.">
            <a:extLst>
              <a:ext uri="{FF2B5EF4-FFF2-40B4-BE49-F238E27FC236}">
                <a16:creationId xmlns:a16="http://schemas.microsoft.com/office/drawing/2014/main" id="{C6D3E125-A61A-F60F-6890-B2664CF928D8}"/>
              </a:ext>
            </a:extLst>
          </p:cNvPr>
          <p:cNvPicPr>
            <a:picLocks noChangeAspect="1"/>
          </p:cNvPicPr>
          <p:nvPr/>
        </p:nvPicPr>
        <p:blipFill>
          <a:blip r:embed="rId2"/>
          <a:stretch>
            <a:fillRect/>
          </a:stretch>
        </p:blipFill>
        <p:spPr>
          <a:xfrm>
            <a:off x="1380509" y="3783092"/>
            <a:ext cx="8872780" cy="2460195"/>
          </a:xfrm>
          <a:prstGeom prst="rect">
            <a:avLst/>
          </a:prstGeom>
        </p:spPr>
      </p:pic>
      <p:sp>
        <p:nvSpPr>
          <p:cNvPr id="5" name="TextBox 4">
            <a:extLst>
              <a:ext uri="{FF2B5EF4-FFF2-40B4-BE49-F238E27FC236}">
                <a16:creationId xmlns:a16="http://schemas.microsoft.com/office/drawing/2014/main" id="{130DD0C6-BBA4-6AB5-5315-400C6FD8C0E5}"/>
              </a:ext>
            </a:extLst>
          </p:cNvPr>
          <p:cNvSpPr txBox="1"/>
          <p:nvPr/>
        </p:nvSpPr>
        <p:spPr>
          <a:xfrm>
            <a:off x="10253289" y="5382883"/>
            <a:ext cx="11005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Avenir Next" panose="020B0503020202020204" pitchFamily="34" charset="0"/>
              </a:rPr>
              <a:t>Kumari &amp; </a:t>
            </a:r>
            <a:r>
              <a:rPr lang="en-US" sz="1200" dirty="0" err="1">
                <a:latin typeface="Avenir Next" panose="020B0503020202020204" pitchFamily="34" charset="0"/>
              </a:rPr>
              <a:t>Sundarrajan</a:t>
            </a:r>
            <a:r>
              <a:rPr lang="en-US" sz="1200" dirty="0">
                <a:latin typeface="Avenir Next" panose="020B0503020202020204" pitchFamily="34" charset="0"/>
              </a:rPr>
              <a:t> (2024)</a:t>
            </a:r>
          </a:p>
        </p:txBody>
      </p:sp>
      <p:sp>
        <p:nvSpPr>
          <p:cNvPr id="6" name="Rectangle 5">
            <a:extLst>
              <a:ext uri="{FF2B5EF4-FFF2-40B4-BE49-F238E27FC236}">
                <a16:creationId xmlns:a16="http://schemas.microsoft.com/office/drawing/2014/main" id="{2E0BFD3B-1D24-1BF3-319D-2E9C3681858B}"/>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8583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E0409A-D6A8-3ED3-D8D5-6CDD15D14E38}"/>
              </a:ext>
            </a:extLst>
          </p:cNvPr>
          <p:cNvSpPr/>
          <p:nvPr/>
        </p:nvSpPr>
        <p:spPr>
          <a:xfrm>
            <a:off x="1423738" y="4914077"/>
            <a:ext cx="3626433" cy="12523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err="1"/>
              <a:t>FreeSurfer</a:t>
            </a:r>
            <a:r>
              <a:rPr lang="en-US" sz="1700" b="1" dirty="0"/>
              <a:t> Output</a:t>
            </a:r>
          </a:p>
          <a:p>
            <a:pPr algn="ctr"/>
            <a:r>
              <a:rPr lang="en-US" sz="1600" dirty="0"/>
              <a:t>Cortical Thickness (68 regions)</a:t>
            </a:r>
          </a:p>
          <a:p>
            <a:pPr algn="ctr"/>
            <a:r>
              <a:rPr lang="en-US" sz="1600" dirty="0"/>
              <a:t>Cortical Surface Area (68 regions)</a:t>
            </a:r>
          </a:p>
          <a:p>
            <a:pPr algn="ctr"/>
            <a:r>
              <a:rPr lang="en-US" sz="1600" dirty="0"/>
              <a:t>Subcortical Volumes (14 regions)</a:t>
            </a:r>
          </a:p>
        </p:txBody>
      </p:sp>
      <p:sp>
        <p:nvSpPr>
          <p:cNvPr id="5" name="Rectangle 4">
            <a:extLst>
              <a:ext uri="{FF2B5EF4-FFF2-40B4-BE49-F238E27FC236}">
                <a16:creationId xmlns:a16="http://schemas.microsoft.com/office/drawing/2014/main" id="{26443613-1880-5982-AC98-3D71E90E483A}"/>
              </a:ext>
            </a:extLst>
          </p:cNvPr>
          <p:cNvSpPr/>
          <p:nvPr/>
        </p:nvSpPr>
        <p:spPr>
          <a:xfrm>
            <a:off x="7753099" y="4907238"/>
            <a:ext cx="2914901" cy="12523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dirty="0"/>
              <a:t>Single “Brain AGE” Value per person</a:t>
            </a:r>
          </a:p>
        </p:txBody>
      </p:sp>
      <p:cxnSp>
        <p:nvCxnSpPr>
          <p:cNvPr id="10" name="Straight Arrow Connector 9">
            <a:extLst>
              <a:ext uri="{FF2B5EF4-FFF2-40B4-BE49-F238E27FC236}">
                <a16:creationId xmlns:a16="http://schemas.microsoft.com/office/drawing/2014/main" id="{5F2B88F4-9E3A-4A2D-FB0D-B684CD6EAC4E}"/>
              </a:ext>
            </a:extLst>
          </p:cNvPr>
          <p:cNvCxnSpPr/>
          <p:nvPr/>
        </p:nvCxnSpPr>
        <p:spPr>
          <a:xfrm>
            <a:off x="5416534" y="5540247"/>
            <a:ext cx="1970202" cy="0"/>
          </a:xfrm>
          <a:prstGeom prst="straightConnector1">
            <a:avLst/>
          </a:prstGeom>
          <a:ln w="101600">
            <a:solidFill>
              <a:schemeClr val="tx2">
                <a:lumMod val="25000"/>
                <a:lumOff val="75000"/>
                <a:alpha val="99000"/>
              </a:schemeClr>
            </a:solidFill>
            <a:tailEnd type="triangle"/>
          </a:ln>
        </p:spPr>
        <p:style>
          <a:lnRef idx="3">
            <a:schemeClr val="dk1"/>
          </a:lnRef>
          <a:fillRef idx="0">
            <a:schemeClr val="dk1"/>
          </a:fillRef>
          <a:effectRef idx="2">
            <a:schemeClr val="dk1"/>
          </a:effectRef>
          <a:fontRef idx="minor">
            <a:schemeClr val="tx1"/>
          </a:fontRef>
        </p:style>
      </p:cxnSp>
      <p:sp>
        <p:nvSpPr>
          <p:cNvPr id="7" name="Title 6">
            <a:extLst>
              <a:ext uri="{FF2B5EF4-FFF2-40B4-BE49-F238E27FC236}">
                <a16:creationId xmlns:a16="http://schemas.microsoft.com/office/drawing/2014/main" id="{9671E517-3120-3487-18C5-7F656F1F0C59}"/>
              </a:ext>
            </a:extLst>
          </p:cNvPr>
          <p:cNvSpPr>
            <a:spLocks noGrp="1"/>
          </p:cNvSpPr>
          <p:nvPr>
            <p:ph type="title"/>
          </p:nvPr>
        </p:nvSpPr>
        <p:spPr>
          <a:xfrm>
            <a:off x="831502" y="654970"/>
            <a:ext cx="10515600" cy="1325563"/>
          </a:xfrm>
        </p:spPr>
        <p:txBody>
          <a:bodyPr/>
          <a:lstStyle/>
          <a:p>
            <a:r>
              <a:rPr lang="en-US" dirty="0">
                <a:solidFill>
                  <a:srgbClr val="0095C8"/>
                </a:solidFill>
                <a:latin typeface="Avenir Next Medium" panose="020B0503020202020204" pitchFamily="34" charset="0"/>
              </a:rPr>
              <a:t>Brain AGE Estimation Using the Centile Brain Model</a:t>
            </a:r>
          </a:p>
        </p:txBody>
      </p:sp>
      <p:sp>
        <p:nvSpPr>
          <p:cNvPr id="8" name="TextBox 7">
            <a:extLst>
              <a:ext uri="{FF2B5EF4-FFF2-40B4-BE49-F238E27FC236}">
                <a16:creationId xmlns:a16="http://schemas.microsoft.com/office/drawing/2014/main" id="{E33E0621-E4D9-795D-3116-F97B9192FB66}"/>
              </a:ext>
            </a:extLst>
          </p:cNvPr>
          <p:cNvSpPr txBox="1"/>
          <p:nvPr/>
        </p:nvSpPr>
        <p:spPr>
          <a:xfrm>
            <a:off x="835497" y="2044916"/>
            <a:ext cx="1051160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95C8"/>
                </a:solidFill>
                <a:latin typeface="Avenir Next Medium" panose="020B0503020202020204" pitchFamily="34" charset="0"/>
              </a:rPr>
              <a:t>Centile Brain Model: </a:t>
            </a:r>
            <a:r>
              <a:rPr lang="en-US" dirty="0">
                <a:latin typeface="Avenir Next" panose="020B0503020202020204" pitchFamily="34" charset="0"/>
              </a:rPr>
              <a:t>Pre-trained normative model of brain structure</a:t>
            </a:r>
          </a:p>
          <a:p>
            <a:pPr marL="742950" lvl="1" indent="-285750">
              <a:buFont typeface="Arial"/>
              <a:buChar char="•"/>
            </a:pPr>
            <a:r>
              <a:rPr lang="en-US" dirty="0">
                <a:latin typeface="Avenir Next" panose="020B0503020202020204" pitchFamily="34" charset="0"/>
              </a:rPr>
              <a:t>It estimates brain AGE for each participant by comparing their MRI-derived brain features to age-expected norms.</a:t>
            </a:r>
          </a:p>
          <a:p>
            <a:pPr marL="742950" lvl="1" indent="-285750">
              <a:buFont typeface="Arial"/>
              <a:buChar char="•"/>
            </a:pPr>
            <a:r>
              <a:rPr lang="en-US" dirty="0">
                <a:latin typeface="Avenir Next" panose="020B0503020202020204" pitchFamily="34" charset="0"/>
              </a:rPr>
              <a:t>Was trained on a main sample of 35,683 HCs, ages 5-90, from multiple continents using open science MRI datasets.</a:t>
            </a:r>
          </a:p>
          <a:p>
            <a:pPr marL="285750" indent="-285750">
              <a:buFont typeface="Arial"/>
              <a:buChar char="•"/>
            </a:pPr>
            <a:r>
              <a:rPr lang="en-US" dirty="0">
                <a:latin typeface="Avenir Next" panose="020B0503020202020204" pitchFamily="34" charset="0"/>
              </a:rPr>
              <a:t>Brain structure can be measured in a variety of ways including </a:t>
            </a:r>
            <a:r>
              <a:rPr lang="en-US" dirty="0">
                <a:solidFill>
                  <a:srgbClr val="0095C8"/>
                </a:solidFill>
                <a:latin typeface="Avenir Next Medium" panose="020B0503020202020204" pitchFamily="34" charset="0"/>
              </a:rPr>
              <a:t>cortical surface area, cortical thickness, and subcortical volume</a:t>
            </a:r>
            <a:r>
              <a:rPr lang="en-US" dirty="0">
                <a:latin typeface="Avenir Next" panose="020B0503020202020204" pitchFamily="34" charset="0"/>
              </a:rPr>
              <a:t> </a:t>
            </a:r>
            <a:r>
              <a:rPr lang="en-US" sz="1400" dirty="0">
                <a:latin typeface="Avenir Next" panose="020B0503020202020204" pitchFamily="34" charset="0"/>
              </a:rPr>
              <a:t>(Vijayakumar et al., 2016). </a:t>
            </a:r>
          </a:p>
          <a:p>
            <a:pPr marL="285750" indent="-285750">
              <a:buFont typeface="Arial"/>
              <a:buChar char="•"/>
            </a:pPr>
            <a:r>
              <a:rPr lang="en-US" dirty="0">
                <a:latin typeface="Avenir Next" panose="020B0503020202020204" pitchFamily="34" charset="0"/>
              </a:rPr>
              <a:t>Centile Brain provides templates to input </a:t>
            </a:r>
            <a:r>
              <a:rPr lang="en-US" dirty="0" err="1">
                <a:solidFill>
                  <a:srgbClr val="0095C8"/>
                </a:solidFill>
                <a:latin typeface="Avenir Next Medium" panose="020B0503020202020204" pitchFamily="34" charset="0"/>
              </a:rPr>
              <a:t>FreeSurfer</a:t>
            </a:r>
            <a:r>
              <a:rPr lang="en-US" dirty="0">
                <a:solidFill>
                  <a:srgbClr val="0095C8"/>
                </a:solidFill>
                <a:latin typeface="Avenir Next Medium" panose="020B0503020202020204" pitchFamily="34" charset="0"/>
              </a:rPr>
              <a:t> Output</a:t>
            </a:r>
          </a:p>
          <a:p>
            <a:pPr marL="742950" lvl="1" indent="-285750">
              <a:buFont typeface="Arial"/>
              <a:buChar char="•"/>
            </a:pPr>
            <a:r>
              <a:rPr lang="en-US" dirty="0">
                <a:latin typeface="Avenir Next" panose="020B0503020202020204" pitchFamily="34" charset="0"/>
              </a:rPr>
              <a:t>Different templates for sexes and two age ranges: 0-40 years old, 40-80 years old.</a:t>
            </a:r>
          </a:p>
          <a:p>
            <a:pPr algn="ctr"/>
            <a:endParaRPr lang="en-US" dirty="0">
              <a:latin typeface="Avenir Next" panose="020B0503020202020204" pitchFamily="34" charset="0"/>
            </a:endParaRPr>
          </a:p>
        </p:txBody>
      </p:sp>
      <p:sp>
        <p:nvSpPr>
          <p:cNvPr id="2" name="Rectangle 1">
            <a:extLst>
              <a:ext uri="{FF2B5EF4-FFF2-40B4-BE49-F238E27FC236}">
                <a16:creationId xmlns:a16="http://schemas.microsoft.com/office/drawing/2014/main" id="{CAEDBAED-735C-EE74-D531-FB950B459A88}"/>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4871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05AF0-0418-7D67-9747-2BAA88C52D72}"/>
              </a:ext>
            </a:extLst>
          </p:cNvPr>
          <p:cNvSpPr>
            <a:spLocks noGrp="1"/>
          </p:cNvSpPr>
          <p:nvPr>
            <p:ph type="title"/>
          </p:nvPr>
        </p:nvSpPr>
        <p:spPr>
          <a:xfrm>
            <a:off x="838200" y="569274"/>
            <a:ext cx="10515600" cy="960092"/>
          </a:xfrm>
        </p:spPr>
        <p:txBody>
          <a:bodyPr/>
          <a:lstStyle/>
          <a:p>
            <a:r>
              <a:rPr lang="en-US" dirty="0">
                <a:solidFill>
                  <a:srgbClr val="0095C8"/>
                </a:solidFill>
                <a:latin typeface="Avenir Next Medium" panose="020B0503020202020204" pitchFamily="34" charset="0"/>
              </a:rPr>
              <a:t>Aim and Study Design</a:t>
            </a:r>
          </a:p>
        </p:txBody>
      </p:sp>
      <p:sp>
        <p:nvSpPr>
          <p:cNvPr id="3" name="Content Placeholder 2">
            <a:extLst>
              <a:ext uri="{FF2B5EF4-FFF2-40B4-BE49-F238E27FC236}">
                <a16:creationId xmlns:a16="http://schemas.microsoft.com/office/drawing/2014/main" id="{CBC9A1B1-64B2-1C2B-743F-BDB856C8A4F9}"/>
              </a:ext>
            </a:extLst>
          </p:cNvPr>
          <p:cNvSpPr>
            <a:spLocks noGrp="1"/>
          </p:cNvSpPr>
          <p:nvPr>
            <p:ph idx="1"/>
          </p:nvPr>
        </p:nvSpPr>
        <p:spPr>
          <a:xfrm>
            <a:off x="936955" y="1529366"/>
            <a:ext cx="5503601" cy="4551085"/>
          </a:xfrm>
        </p:spPr>
        <p:txBody>
          <a:bodyPr vert="horz" lIns="91440" tIns="45720" rIns="91440" bIns="45720" rtlCol="0" anchor="t">
            <a:noAutofit/>
          </a:bodyPr>
          <a:lstStyle/>
          <a:p>
            <a:pPr marL="0" indent="0" eaLnBrk="0" fontAlgn="base" hangingPunct="0">
              <a:lnSpc>
                <a:spcPct val="100000"/>
              </a:lnSpc>
              <a:spcAft>
                <a:spcPct val="0"/>
              </a:spcAft>
              <a:buNone/>
            </a:pPr>
            <a:r>
              <a:rPr lang="en-US" altLang="en-US" sz="2200" dirty="0">
                <a:latin typeface="Avenir Next Medium" panose="020B0503020202020204" pitchFamily="34" charset="0"/>
              </a:rPr>
              <a:t>Aims:</a:t>
            </a:r>
          </a:p>
          <a:p>
            <a:pPr marL="514350" indent="-514350" eaLnBrk="0" fontAlgn="base" hangingPunct="0">
              <a:lnSpc>
                <a:spcPct val="100000"/>
              </a:lnSpc>
              <a:spcAft>
                <a:spcPct val="0"/>
              </a:spcAft>
              <a:buAutoNum type="arabicPeriod"/>
            </a:pPr>
            <a:r>
              <a:rPr lang="en-US" sz="2000" dirty="0">
                <a:latin typeface="Avenir Next" panose="020B0503020202020204" pitchFamily="34" charset="0"/>
              </a:rPr>
              <a:t>To understand </a:t>
            </a:r>
            <a:r>
              <a:rPr lang="en-US" sz="2000" dirty="0">
                <a:solidFill>
                  <a:srgbClr val="0095C8"/>
                </a:solidFill>
                <a:latin typeface="Avenir Next Medium" panose="020B0503020202020204" pitchFamily="34" charset="0"/>
              </a:rPr>
              <a:t>the impact of childhood maltreatment and depression </a:t>
            </a:r>
            <a:r>
              <a:rPr lang="en-US" sz="2000" dirty="0">
                <a:latin typeface="Avenir Next" panose="020B0503020202020204" pitchFamily="34" charset="0"/>
              </a:rPr>
              <a:t>on brain age gaps.</a:t>
            </a:r>
          </a:p>
          <a:p>
            <a:pPr marL="514350" indent="-514350" eaLnBrk="0" fontAlgn="base" hangingPunct="0">
              <a:lnSpc>
                <a:spcPct val="100000"/>
              </a:lnSpc>
              <a:spcAft>
                <a:spcPct val="0"/>
              </a:spcAft>
              <a:buAutoNum type="arabicPeriod"/>
            </a:pPr>
            <a:r>
              <a:rPr lang="en-US" sz="2000" dirty="0">
                <a:latin typeface="Avenir Next" panose="020B0503020202020204" pitchFamily="34" charset="0"/>
              </a:rPr>
              <a:t>To understand the </a:t>
            </a:r>
            <a:r>
              <a:rPr lang="en-US" sz="2000" dirty="0">
                <a:solidFill>
                  <a:srgbClr val="0095C8"/>
                </a:solidFill>
                <a:latin typeface="Avenir Next Medium" panose="020B0503020202020204" pitchFamily="34" charset="0"/>
              </a:rPr>
              <a:t>role of timing of maltreatment </a:t>
            </a:r>
            <a:r>
              <a:rPr lang="en-US" sz="2000" dirty="0">
                <a:latin typeface="Avenir Next" panose="020B0503020202020204" pitchFamily="34" charset="0"/>
              </a:rPr>
              <a:t>on brain age gaps. </a:t>
            </a:r>
          </a:p>
          <a:p>
            <a:pPr marL="0" indent="0" eaLnBrk="0" fontAlgn="base" hangingPunct="0">
              <a:lnSpc>
                <a:spcPct val="100000"/>
              </a:lnSpc>
              <a:spcAft>
                <a:spcPct val="0"/>
              </a:spcAft>
              <a:buNone/>
            </a:pPr>
            <a:endParaRPr lang="en-US" sz="1800" dirty="0">
              <a:latin typeface="Avenir Next" panose="020B0503020202020204" pitchFamily="34" charset="0"/>
            </a:endParaRPr>
          </a:p>
          <a:p>
            <a:pPr marL="0" indent="0">
              <a:lnSpc>
                <a:spcPct val="100000"/>
              </a:lnSpc>
              <a:buNone/>
            </a:pPr>
            <a:r>
              <a:rPr lang="en-US" sz="2200" dirty="0">
                <a:latin typeface="Avenir Next Medium" panose="020B0503020202020204" pitchFamily="34" charset="0"/>
              </a:rPr>
              <a:t>Study Design</a:t>
            </a:r>
          </a:p>
          <a:p>
            <a:pPr marL="0" indent="0">
              <a:lnSpc>
                <a:spcPct val="100000"/>
              </a:lnSpc>
              <a:buNone/>
            </a:pPr>
            <a:r>
              <a:rPr lang="en-US" sz="2000" dirty="0">
                <a:latin typeface="Avenir Next" panose="020B0503020202020204" pitchFamily="34" charset="0"/>
              </a:rPr>
              <a:t>Two independent samples:</a:t>
            </a:r>
          </a:p>
          <a:p>
            <a:pPr marL="342900" lvl="0" indent="-342900">
              <a:buFont typeface="+mj-lt"/>
              <a:buAutoNum type="arabicPeriod"/>
            </a:pPr>
            <a:r>
              <a:rPr lang="en-US" sz="2000" dirty="0">
                <a:latin typeface="Avenir Next Medium" panose="020B0503020202020204" pitchFamily="34" charset="0"/>
              </a:rPr>
              <a:t>ELS1: </a:t>
            </a:r>
            <a:r>
              <a:rPr lang="en-US" sz="2000" dirty="0">
                <a:latin typeface="Avenir Next" panose="020B0503020202020204" pitchFamily="34" charset="0"/>
              </a:rPr>
              <a:t>Maltreatment in </a:t>
            </a:r>
            <a:r>
              <a:rPr lang="en-US" sz="2000" dirty="0">
                <a:solidFill>
                  <a:srgbClr val="0095C8"/>
                </a:solidFill>
                <a:latin typeface="Avenir Next Medium" panose="020B0503020202020204" pitchFamily="34" charset="0"/>
              </a:rPr>
              <a:t>early</a:t>
            </a:r>
            <a:r>
              <a:rPr lang="en-US" sz="2000" dirty="0">
                <a:latin typeface="Avenir Next" panose="020B0503020202020204" pitchFamily="34" charset="0"/>
              </a:rPr>
              <a:t> childhood </a:t>
            </a:r>
          </a:p>
          <a:p>
            <a:pPr marL="342900" lvl="0" indent="-342900">
              <a:buFont typeface="+mj-lt"/>
              <a:buAutoNum type="arabicPeriod"/>
            </a:pPr>
            <a:r>
              <a:rPr lang="en-US" sz="2000" dirty="0">
                <a:latin typeface="Avenir Next Medium" panose="020B0503020202020204" pitchFamily="34" charset="0"/>
              </a:rPr>
              <a:t>ELS2: </a:t>
            </a:r>
            <a:r>
              <a:rPr lang="en-US" sz="2000" dirty="0">
                <a:latin typeface="Avenir Next" panose="020B0503020202020204" pitchFamily="34" charset="0"/>
              </a:rPr>
              <a:t>Maltreatment in </a:t>
            </a:r>
            <a:r>
              <a:rPr lang="en-US" sz="2000" dirty="0">
                <a:solidFill>
                  <a:srgbClr val="0095C8"/>
                </a:solidFill>
                <a:latin typeface="Avenir Next Medium" panose="020B0503020202020204" pitchFamily="34" charset="0"/>
              </a:rPr>
              <a:t>later</a:t>
            </a:r>
            <a:r>
              <a:rPr lang="en-US" sz="2000" dirty="0">
                <a:latin typeface="Avenir Next" panose="020B0503020202020204" pitchFamily="34" charset="0"/>
              </a:rPr>
              <a:t> childhood/adolescence </a:t>
            </a:r>
          </a:p>
          <a:p>
            <a:pPr marL="0" indent="0">
              <a:lnSpc>
                <a:spcPct val="100000"/>
              </a:lnSpc>
              <a:buNone/>
            </a:pPr>
            <a:endParaRPr lang="en-US" dirty="0">
              <a:latin typeface="Avenir Next Medium" panose="020B0503020202020204" pitchFamily="34" charset="0"/>
            </a:endParaRPr>
          </a:p>
          <a:p>
            <a:pPr marL="0" indent="0">
              <a:lnSpc>
                <a:spcPct val="100000"/>
              </a:lnSpc>
              <a:buNone/>
            </a:pPr>
            <a:endParaRPr lang="en-US" dirty="0">
              <a:latin typeface="Avenir Next Medium" panose="020B0503020202020204" pitchFamily="34" charset="0"/>
            </a:endParaRPr>
          </a:p>
          <a:p>
            <a:pPr marL="0" indent="0">
              <a:lnSpc>
                <a:spcPct val="100000"/>
              </a:lnSpc>
              <a:buNone/>
            </a:pPr>
            <a:endParaRPr lang="en-US" dirty="0">
              <a:latin typeface="Avenir Next Medium" panose="020B0503020202020204" pitchFamily="34" charset="0"/>
            </a:endParaRPr>
          </a:p>
          <a:p>
            <a:pPr>
              <a:lnSpc>
                <a:spcPct val="150000"/>
              </a:lnSpc>
            </a:pPr>
            <a:endParaRPr lang="en-US" dirty="0">
              <a:latin typeface="Avenir Next Medium" panose="020B0503020202020204" pitchFamily="34" charset="0"/>
            </a:endParaRPr>
          </a:p>
          <a:p>
            <a:pPr>
              <a:lnSpc>
                <a:spcPct val="150000"/>
              </a:lnSpc>
            </a:pPr>
            <a:endParaRPr lang="en-US" dirty="0">
              <a:latin typeface="Avenir Next Medium" panose="020B0503020202020204" pitchFamily="34" charset="0"/>
            </a:endParaRPr>
          </a:p>
          <a:p>
            <a:pPr>
              <a:lnSpc>
                <a:spcPct val="150000"/>
              </a:lnSpc>
            </a:pPr>
            <a:endParaRPr lang="en-US" dirty="0">
              <a:latin typeface="Avenir Next Medium" panose="020B0503020202020204" pitchFamily="34" charset="0"/>
            </a:endParaRPr>
          </a:p>
        </p:txBody>
      </p:sp>
      <p:sp>
        <p:nvSpPr>
          <p:cNvPr id="5" name="Rectangle 4">
            <a:extLst>
              <a:ext uri="{FF2B5EF4-FFF2-40B4-BE49-F238E27FC236}">
                <a16:creationId xmlns:a16="http://schemas.microsoft.com/office/drawing/2014/main" id="{CE9FE24A-E958-17B7-D335-DA97FE47CE6E}"/>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4F78940E-C170-8DD8-9CCD-49EE965B1B52}"/>
              </a:ext>
            </a:extLst>
          </p:cNvPr>
          <p:cNvGraphicFramePr>
            <a:graphicFrameLocks noGrp="1"/>
          </p:cNvGraphicFramePr>
          <p:nvPr>
            <p:extLst>
              <p:ext uri="{D42A27DB-BD31-4B8C-83A1-F6EECF244321}">
                <p14:modId xmlns:p14="http://schemas.microsoft.com/office/powerpoint/2010/main" val="4240219973"/>
              </p:ext>
            </p:extLst>
          </p:nvPr>
        </p:nvGraphicFramePr>
        <p:xfrm>
          <a:off x="6592322" y="1950661"/>
          <a:ext cx="4662723" cy="3441802"/>
        </p:xfrm>
        <a:graphic>
          <a:graphicData uri="http://schemas.openxmlformats.org/drawingml/2006/table">
            <a:tbl>
              <a:tblPr firstRow="1" bandRow="1">
                <a:tableStyleId>{ED083AE6-46FA-4A59-8FB0-9F97EB10719F}</a:tableStyleId>
              </a:tblPr>
              <a:tblGrid>
                <a:gridCol w="4662723">
                  <a:extLst>
                    <a:ext uri="{9D8B030D-6E8A-4147-A177-3AD203B41FA5}">
                      <a16:colId xmlns:a16="http://schemas.microsoft.com/office/drawing/2014/main" val="894851567"/>
                    </a:ext>
                  </a:extLst>
                </a:gridCol>
              </a:tblGrid>
              <a:tr h="402789">
                <a:tc>
                  <a:txBody>
                    <a:bodyPr/>
                    <a:lstStyle/>
                    <a:p>
                      <a:pPr algn="ctr"/>
                      <a:r>
                        <a:rPr lang="en-US" b="0" i="0" dirty="0">
                          <a:latin typeface="Avenir Next Medium" panose="020B0503020202020204" pitchFamily="34" charset="0"/>
                        </a:rPr>
                        <a:t>Shared Characteristics Between Samples</a:t>
                      </a:r>
                    </a:p>
                  </a:txBody>
                  <a:tcPr>
                    <a:lnB w="28575" cap="flat" cmpd="sng" algn="ctr">
                      <a:solidFill>
                        <a:srgbClr val="0095C8"/>
                      </a:solidFill>
                      <a:prstDash val="solid"/>
                      <a:round/>
                      <a:headEnd type="none" w="med" len="med"/>
                      <a:tailEnd type="none" w="med" len="med"/>
                    </a:lnB>
                  </a:tcPr>
                </a:tc>
                <a:extLst>
                  <a:ext uri="{0D108BD9-81ED-4DB2-BD59-A6C34878D82A}">
                    <a16:rowId xmlns:a16="http://schemas.microsoft.com/office/drawing/2014/main" val="883527911"/>
                  </a:ext>
                </a:extLst>
              </a:tr>
              <a:tr h="1345093">
                <a:tc>
                  <a:txBody>
                    <a:bodyPr/>
                    <a:lstStyle/>
                    <a:p>
                      <a:pPr marL="342900" lvl="0" indent="-342900" algn="l">
                        <a:lnSpc>
                          <a:spcPct val="100000"/>
                        </a:lnSpc>
                        <a:spcBef>
                          <a:spcPts val="0"/>
                        </a:spcBef>
                        <a:spcAft>
                          <a:spcPts val="0"/>
                        </a:spcAft>
                        <a:buFont typeface="+mj-lt"/>
                        <a:buAutoNum type="arabicPeriod"/>
                      </a:pPr>
                      <a:r>
                        <a:rPr lang="en-US" sz="1800" b="0" i="0" u="none" strike="noStrike" noProof="0" dirty="0">
                          <a:latin typeface="+mn-lt"/>
                        </a:rPr>
                        <a:t>All female participants</a:t>
                      </a:r>
                      <a:endParaRPr lang="en-US" b="0" dirty="0"/>
                    </a:p>
                    <a:p>
                      <a:pPr marL="342900" lvl="0" indent="-342900" algn="l">
                        <a:lnSpc>
                          <a:spcPct val="100000"/>
                        </a:lnSpc>
                        <a:spcBef>
                          <a:spcPts val="0"/>
                        </a:spcBef>
                        <a:spcAft>
                          <a:spcPts val="0"/>
                        </a:spcAft>
                        <a:buFont typeface="+mj-lt"/>
                        <a:buAutoNum type="arabicPeriod"/>
                      </a:pPr>
                      <a:r>
                        <a:rPr lang="en-US" sz="1800" b="0" i="0" u="none" strike="noStrike" noProof="0" dirty="0">
                          <a:latin typeface="+mn-lt"/>
                        </a:rPr>
                        <a:t>Clinical profiles (history of MDD, exposure to CSA)</a:t>
                      </a:r>
                      <a:endParaRPr lang="en-US" b="0" dirty="0"/>
                    </a:p>
                    <a:p>
                      <a:pPr marL="342900" lvl="0" indent="-342900" algn="l">
                        <a:lnSpc>
                          <a:spcPct val="100000"/>
                        </a:lnSpc>
                        <a:spcBef>
                          <a:spcPts val="0"/>
                        </a:spcBef>
                        <a:spcAft>
                          <a:spcPts val="0"/>
                        </a:spcAft>
                        <a:buFont typeface="+mj-lt"/>
                        <a:buAutoNum type="arabicPeriod"/>
                      </a:pPr>
                      <a:r>
                        <a:rPr lang="en-US" sz="1800" b="0" i="0" u="none" strike="noStrike" noProof="0" dirty="0">
                          <a:latin typeface="+mn-lt"/>
                        </a:rPr>
                        <a:t>Variables collected (HAMD, MACE, CTQ)</a:t>
                      </a:r>
                    </a:p>
                  </a:txBody>
                  <a:tcPr>
                    <a:lnT w="28575" cap="flat" cmpd="sng" algn="ctr">
                      <a:solidFill>
                        <a:srgbClr val="0095C8"/>
                      </a:solidFill>
                      <a:prstDash val="solid"/>
                      <a:round/>
                      <a:headEnd type="none" w="med" len="med"/>
                      <a:tailEnd type="none" w="med" len="med"/>
                    </a:lnT>
                  </a:tcPr>
                </a:tc>
                <a:extLst>
                  <a:ext uri="{0D108BD9-81ED-4DB2-BD59-A6C34878D82A}">
                    <a16:rowId xmlns:a16="http://schemas.microsoft.com/office/drawing/2014/main" val="1520431743"/>
                  </a:ext>
                </a:extLst>
              </a:tr>
              <a:tr h="402789">
                <a:tc>
                  <a:txBody>
                    <a:bodyPr/>
                    <a:lstStyle/>
                    <a:p>
                      <a:pPr algn="ctr"/>
                      <a:r>
                        <a:rPr lang="en-US" b="0" i="0" dirty="0">
                          <a:latin typeface="Avenir Next Medium" panose="020B0503020202020204" pitchFamily="34" charset="0"/>
                        </a:rPr>
                        <a:t>Key Differences</a:t>
                      </a:r>
                    </a:p>
                  </a:txBody>
                  <a:tcPr>
                    <a:lnB w="28575" cap="flat" cmpd="sng" algn="ctr">
                      <a:solidFill>
                        <a:srgbClr val="0095C8"/>
                      </a:solidFill>
                      <a:prstDash val="solid"/>
                      <a:round/>
                      <a:headEnd type="none" w="med" len="med"/>
                      <a:tailEnd type="none" w="med" len="med"/>
                    </a:lnB>
                  </a:tcPr>
                </a:tc>
                <a:extLst>
                  <a:ext uri="{0D108BD9-81ED-4DB2-BD59-A6C34878D82A}">
                    <a16:rowId xmlns:a16="http://schemas.microsoft.com/office/drawing/2014/main" val="1919165257"/>
                  </a:ext>
                </a:extLst>
              </a:tr>
              <a:tr h="1291131">
                <a:tc>
                  <a:txBody>
                    <a:bodyPr/>
                    <a:lstStyle/>
                    <a:p>
                      <a:pPr marL="342900" indent="-342900">
                        <a:buFont typeface="+mj-lt"/>
                        <a:buAutoNum type="arabicPeriod"/>
                      </a:pPr>
                      <a:r>
                        <a:rPr lang="en-US" dirty="0"/>
                        <a:t>Slightly wider age ranges (ELS1: 18-45, ELS2: 20-32  y/o)</a:t>
                      </a:r>
                    </a:p>
                    <a:p>
                      <a:pPr marL="342900" lvl="0" indent="-342900">
                        <a:buFont typeface="+mj-lt"/>
                        <a:buAutoNum type="arabicPeriod"/>
                      </a:pPr>
                      <a:r>
                        <a:rPr lang="en-US" dirty="0"/>
                        <a:t>Timing of CSA exposure (ELS1: 5-14, ELS2: 11-18  y/o)</a:t>
                      </a:r>
                    </a:p>
                  </a:txBody>
                  <a:tcPr>
                    <a:lnT w="28575" cap="flat" cmpd="sng" algn="ctr">
                      <a:solidFill>
                        <a:srgbClr val="0095C8"/>
                      </a:solidFill>
                      <a:prstDash val="solid"/>
                      <a:round/>
                      <a:headEnd type="none" w="med" len="med"/>
                      <a:tailEnd type="none" w="med" len="med"/>
                    </a:lnT>
                    <a:lnB w="12700" cap="flat" cmpd="sng" algn="ctr">
                      <a:solidFill>
                        <a:srgbClr val="0095C8"/>
                      </a:solidFill>
                      <a:prstDash val="solid"/>
                      <a:round/>
                      <a:headEnd type="none" w="med" len="med"/>
                      <a:tailEnd type="none" w="med" len="med"/>
                    </a:lnB>
                  </a:tcPr>
                </a:tc>
                <a:extLst>
                  <a:ext uri="{0D108BD9-81ED-4DB2-BD59-A6C34878D82A}">
                    <a16:rowId xmlns:a16="http://schemas.microsoft.com/office/drawing/2014/main" val="3089708755"/>
                  </a:ext>
                </a:extLst>
              </a:tr>
            </a:tbl>
          </a:graphicData>
        </a:graphic>
      </p:graphicFrame>
    </p:spTree>
    <p:extLst>
      <p:ext uri="{BB962C8B-B14F-4D97-AF65-F5344CB8AC3E}">
        <p14:creationId xmlns:p14="http://schemas.microsoft.com/office/powerpoint/2010/main" val="1978636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9B670-6C9B-CF32-D057-CF6F10AC1EEB}"/>
              </a:ext>
            </a:extLst>
          </p:cNvPr>
          <p:cNvSpPr>
            <a:spLocks noGrp="1"/>
          </p:cNvSpPr>
          <p:nvPr>
            <p:ph type="title"/>
          </p:nvPr>
        </p:nvSpPr>
        <p:spPr>
          <a:xfrm>
            <a:off x="838200" y="431315"/>
            <a:ext cx="10515600" cy="1325563"/>
          </a:xfrm>
        </p:spPr>
        <p:txBody>
          <a:bodyPr/>
          <a:lstStyle/>
          <a:p>
            <a:r>
              <a:rPr lang="en-US" dirty="0">
                <a:solidFill>
                  <a:srgbClr val="0095C8"/>
                </a:solidFill>
                <a:latin typeface="Avenir Next Medium" panose="020B0503020202020204" pitchFamily="34" charset="0"/>
              </a:rPr>
              <a:t>Constructs &amp; Measures</a:t>
            </a:r>
          </a:p>
        </p:txBody>
      </p:sp>
      <p:sp>
        <p:nvSpPr>
          <p:cNvPr id="4" name="Rectangle 3">
            <a:extLst>
              <a:ext uri="{FF2B5EF4-FFF2-40B4-BE49-F238E27FC236}">
                <a16:creationId xmlns:a16="http://schemas.microsoft.com/office/drawing/2014/main" id="{2D2288DD-E13D-7BBC-AB8E-C3CAB57CC13F}"/>
              </a:ext>
            </a:extLst>
          </p:cNvPr>
          <p:cNvSpPr/>
          <p:nvPr/>
        </p:nvSpPr>
        <p:spPr>
          <a:xfrm>
            <a:off x="1460847" y="1798750"/>
            <a:ext cx="1923068" cy="622169"/>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Medium" panose="020B0503020202020204" pitchFamily="34" charset="0"/>
              </a:rPr>
              <a:t>Depression</a:t>
            </a:r>
          </a:p>
        </p:txBody>
      </p:sp>
      <p:sp>
        <p:nvSpPr>
          <p:cNvPr id="5" name="Content Placeholder 4">
            <a:extLst>
              <a:ext uri="{FF2B5EF4-FFF2-40B4-BE49-F238E27FC236}">
                <a16:creationId xmlns:a16="http://schemas.microsoft.com/office/drawing/2014/main" id="{C61ECB6F-0AA1-3DE4-669A-A14D38B02194}"/>
              </a:ext>
            </a:extLst>
          </p:cNvPr>
          <p:cNvSpPr>
            <a:spLocks noGrp="1"/>
          </p:cNvSpPr>
          <p:nvPr>
            <p:ph idx="1"/>
          </p:nvPr>
        </p:nvSpPr>
        <p:spPr>
          <a:xfrm>
            <a:off x="6755571" y="1801108"/>
            <a:ext cx="1923068" cy="622168"/>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indent="0" algn="ctr">
              <a:buNone/>
            </a:pPr>
            <a:r>
              <a:rPr lang="en-US" sz="1800" dirty="0">
                <a:latin typeface="Avenir Next Medium" panose="020B0503020202020204" pitchFamily="34" charset="0"/>
              </a:rPr>
              <a:t>Maltreatment</a:t>
            </a:r>
          </a:p>
        </p:txBody>
      </p:sp>
      <p:sp>
        <p:nvSpPr>
          <p:cNvPr id="13" name="Rectangle 12">
            <a:extLst>
              <a:ext uri="{FF2B5EF4-FFF2-40B4-BE49-F238E27FC236}">
                <a16:creationId xmlns:a16="http://schemas.microsoft.com/office/drawing/2014/main" id="{1098D5C7-588B-CF6C-5149-4C8AF200B080}"/>
              </a:ext>
            </a:extLst>
          </p:cNvPr>
          <p:cNvSpPr/>
          <p:nvPr/>
        </p:nvSpPr>
        <p:spPr>
          <a:xfrm>
            <a:off x="7899837" y="3256614"/>
            <a:ext cx="2756418" cy="1318325"/>
          </a:xfrm>
          <a:prstGeom prst="rect">
            <a:avLst/>
          </a:prstGeom>
          <a:solidFill>
            <a:schemeClr val="accent4">
              <a:lumMod val="75000"/>
              <a:alpha val="84188"/>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Medium" panose="020B0503020202020204" pitchFamily="34" charset="0"/>
              </a:rPr>
              <a:t>Childhood Trauma Questionnaire (CTQ)</a:t>
            </a:r>
          </a:p>
        </p:txBody>
      </p:sp>
      <p:sp>
        <p:nvSpPr>
          <p:cNvPr id="14" name="Rectangle 13">
            <a:extLst>
              <a:ext uri="{FF2B5EF4-FFF2-40B4-BE49-F238E27FC236}">
                <a16:creationId xmlns:a16="http://schemas.microsoft.com/office/drawing/2014/main" id="{A9EA4160-695A-D49A-3C46-E7DDC2482375}"/>
              </a:ext>
            </a:extLst>
          </p:cNvPr>
          <p:cNvSpPr/>
          <p:nvPr/>
        </p:nvSpPr>
        <p:spPr>
          <a:xfrm>
            <a:off x="7899665" y="5134248"/>
            <a:ext cx="1263192" cy="805555"/>
          </a:xfrm>
          <a:prstGeom prst="rect">
            <a:avLst/>
          </a:prstGeom>
          <a:solidFill>
            <a:schemeClr val="accent4">
              <a:lumMod val="75000"/>
              <a:alpha val="49904"/>
            </a:schemeClr>
          </a:solidFill>
          <a:ln>
            <a:solidFill>
              <a:schemeClr val="accent1">
                <a:shade val="15000"/>
                <a:alpha val="62408"/>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1">
                    <a:lumMod val="50000"/>
                  </a:schemeClr>
                </a:solidFill>
                <a:latin typeface="Avenir Next Medium" panose="020B0503020202020204" pitchFamily="34" charset="0"/>
              </a:rPr>
              <a:t>CTQ Composite Scores</a:t>
            </a:r>
          </a:p>
        </p:txBody>
      </p:sp>
      <p:sp>
        <p:nvSpPr>
          <p:cNvPr id="15" name="Rectangle 14">
            <a:extLst>
              <a:ext uri="{FF2B5EF4-FFF2-40B4-BE49-F238E27FC236}">
                <a16:creationId xmlns:a16="http://schemas.microsoft.com/office/drawing/2014/main" id="{2CCF7C2D-DF30-6335-37B4-BA70ADC8D61A}"/>
              </a:ext>
            </a:extLst>
          </p:cNvPr>
          <p:cNvSpPr/>
          <p:nvPr/>
        </p:nvSpPr>
        <p:spPr>
          <a:xfrm>
            <a:off x="9637967" y="5134248"/>
            <a:ext cx="1263192" cy="805554"/>
          </a:xfrm>
          <a:prstGeom prst="rect">
            <a:avLst/>
          </a:prstGeom>
          <a:solidFill>
            <a:schemeClr val="accent4">
              <a:lumMod val="75000"/>
              <a:alpha val="49904"/>
            </a:schemeClr>
          </a:solidFill>
          <a:ln>
            <a:solidFill>
              <a:schemeClr val="accent1">
                <a:shade val="15000"/>
                <a:alpha val="62408"/>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1">
                    <a:lumMod val="50000"/>
                  </a:schemeClr>
                </a:solidFill>
                <a:latin typeface="Avenir Next Medium" panose="020B0503020202020204" pitchFamily="34" charset="0"/>
              </a:rPr>
              <a:t>CTQ Sexual Abuse </a:t>
            </a:r>
            <a:r>
              <a:rPr lang="en-US" sz="1200" dirty="0" err="1">
                <a:solidFill>
                  <a:schemeClr val="accent1">
                    <a:lumMod val="50000"/>
                  </a:schemeClr>
                </a:solidFill>
                <a:latin typeface="Avenir Next Medium" panose="020B0503020202020204" pitchFamily="34" charset="0"/>
              </a:rPr>
              <a:t>Subscores</a:t>
            </a:r>
            <a:endParaRPr lang="en-US" sz="1200" dirty="0">
              <a:solidFill>
                <a:schemeClr val="accent1">
                  <a:lumMod val="50000"/>
                </a:schemeClr>
              </a:solidFill>
              <a:latin typeface="Avenir Next Medium" panose="020B0503020202020204" pitchFamily="34" charset="0"/>
            </a:endParaRPr>
          </a:p>
        </p:txBody>
      </p:sp>
      <p:cxnSp>
        <p:nvCxnSpPr>
          <p:cNvPr id="17" name="Straight Connector 16">
            <a:extLst>
              <a:ext uri="{FF2B5EF4-FFF2-40B4-BE49-F238E27FC236}">
                <a16:creationId xmlns:a16="http://schemas.microsoft.com/office/drawing/2014/main" id="{ECCF8E87-9887-56AC-7618-A5DD2CAFD4B1}"/>
              </a:ext>
            </a:extLst>
          </p:cNvPr>
          <p:cNvCxnSpPr>
            <a:cxnSpLocks/>
          </p:cNvCxnSpPr>
          <p:nvPr/>
        </p:nvCxnSpPr>
        <p:spPr>
          <a:xfrm flipH="1">
            <a:off x="5907158" y="2423275"/>
            <a:ext cx="1809947" cy="833339"/>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FE79787-75E1-E8FA-879A-D426E71F0E43}"/>
              </a:ext>
            </a:extLst>
          </p:cNvPr>
          <p:cNvCxnSpPr>
            <a:cxnSpLocks/>
            <a:endCxn id="13" idx="0"/>
          </p:cNvCxnSpPr>
          <p:nvPr/>
        </p:nvCxnSpPr>
        <p:spPr>
          <a:xfrm>
            <a:off x="7717105" y="2423275"/>
            <a:ext cx="1560941" cy="833339"/>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678F12AD-9387-B33D-59E3-B8E4C2CCE36E}"/>
              </a:ext>
            </a:extLst>
          </p:cNvPr>
          <p:cNvCxnSpPr>
            <a:cxnSpLocks/>
            <a:stCxn id="13" idx="2"/>
            <a:endCxn id="14" idx="0"/>
          </p:cNvCxnSpPr>
          <p:nvPr/>
        </p:nvCxnSpPr>
        <p:spPr>
          <a:xfrm flipH="1">
            <a:off x="8531261" y="4574939"/>
            <a:ext cx="746785" cy="55930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9CE3AFE-25A0-EDFD-72B7-A3D02A1CB89D}"/>
              </a:ext>
            </a:extLst>
          </p:cNvPr>
          <p:cNvCxnSpPr>
            <a:cxnSpLocks/>
            <a:stCxn id="13" idx="2"/>
            <a:endCxn id="15" idx="0"/>
          </p:cNvCxnSpPr>
          <p:nvPr/>
        </p:nvCxnSpPr>
        <p:spPr>
          <a:xfrm>
            <a:off x="9278046" y="4574939"/>
            <a:ext cx="991517" cy="559309"/>
          </a:xfrm>
          <a:prstGeom prst="line">
            <a:avLst/>
          </a:prstGeom>
        </p:spPr>
        <p:style>
          <a:lnRef idx="2">
            <a:schemeClr val="accent1"/>
          </a:lnRef>
          <a:fillRef idx="0">
            <a:schemeClr val="accent1"/>
          </a:fillRef>
          <a:effectRef idx="1">
            <a:schemeClr val="accent1"/>
          </a:effectRef>
          <a:fontRef idx="minor">
            <a:schemeClr val="tx1"/>
          </a:fontRef>
        </p:style>
      </p:cxnSp>
      <p:sp>
        <p:nvSpPr>
          <p:cNvPr id="40" name="Rectangle 39">
            <a:extLst>
              <a:ext uri="{FF2B5EF4-FFF2-40B4-BE49-F238E27FC236}">
                <a16:creationId xmlns:a16="http://schemas.microsoft.com/office/drawing/2014/main" id="{7BBC441E-D203-9BCD-92D3-7FF242DFE458}"/>
              </a:ext>
            </a:extLst>
          </p:cNvPr>
          <p:cNvSpPr/>
          <p:nvPr/>
        </p:nvSpPr>
        <p:spPr>
          <a:xfrm>
            <a:off x="1362980" y="3332994"/>
            <a:ext cx="2118802" cy="1254393"/>
          </a:xfrm>
          <a:prstGeom prst="rect">
            <a:avLst/>
          </a:prstGeom>
          <a:solidFill>
            <a:schemeClr val="accent4">
              <a:lumMod val="75000"/>
              <a:alpha val="84188"/>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venir Next Medium" panose="020B0503020202020204" pitchFamily="34" charset="0"/>
              </a:rPr>
              <a:t>Hamilton Depression Rating Scale (HAM-D)</a:t>
            </a:r>
          </a:p>
        </p:txBody>
      </p:sp>
      <p:cxnSp>
        <p:nvCxnSpPr>
          <p:cNvPr id="42" name="Straight Connector 41">
            <a:extLst>
              <a:ext uri="{FF2B5EF4-FFF2-40B4-BE49-F238E27FC236}">
                <a16:creationId xmlns:a16="http://schemas.microsoft.com/office/drawing/2014/main" id="{55F0F0E1-8EDA-4E26-C0AC-9366C225578C}"/>
              </a:ext>
            </a:extLst>
          </p:cNvPr>
          <p:cNvCxnSpPr>
            <a:cxnSpLocks/>
          </p:cNvCxnSpPr>
          <p:nvPr/>
        </p:nvCxnSpPr>
        <p:spPr>
          <a:xfrm>
            <a:off x="2422381" y="2420918"/>
            <a:ext cx="0" cy="907331"/>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27C0E404-615F-2A63-79C5-D544390BB452}"/>
              </a:ext>
            </a:extLst>
          </p:cNvPr>
          <p:cNvCxnSpPr>
            <a:cxnSpLocks/>
          </p:cNvCxnSpPr>
          <p:nvPr/>
        </p:nvCxnSpPr>
        <p:spPr>
          <a:xfrm>
            <a:off x="3383915" y="2109834"/>
            <a:ext cx="3371656" cy="2357"/>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0D0A7896-034D-FA6F-F1BF-24752FD9F8BF}"/>
              </a:ext>
            </a:extLst>
          </p:cNvPr>
          <p:cNvSpPr/>
          <p:nvPr/>
        </p:nvSpPr>
        <p:spPr>
          <a:xfrm>
            <a:off x="4015412" y="3266705"/>
            <a:ext cx="2657254" cy="1318325"/>
          </a:xfrm>
          <a:prstGeom prst="rect">
            <a:avLst/>
          </a:prstGeom>
          <a:solidFill>
            <a:schemeClr val="accent4">
              <a:lumMod val="75000"/>
              <a:alpha val="84188"/>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Avenir Next Medium" panose="020B0503020202020204" pitchFamily="34" charset="0"/>
              </a:rPr>
              <a:t>Maltreatment and Abuse Chronology Exposure (MACE)</a:t>
            </a:r>
          </a:p>
        </p:txBody>
      </p:sp>
      <p:sp>
        <p:nvSpPr>
          <p:cNvPr id="8" name="Rectangle 7">
            <a:extLst>
              <a:ext uri="{FF2B5EF4-FFF2-40B4-BE49-F238E27FC236}">
                <a16:creationId xmlns:a16="http://schemas.microsoft.com/office/drawing/2014/main" id="{4F88D9EF-0D22-65F9-5799-F9FD907472F2}"/>
              </a:ext>
            </a:extLst>
          </p:cNvPr>
          <p:cNvSpPr/>
          <p:nvPr/>
        </p:nvSpPr>
        <p:spPr>
          <a:xfrm>
            <a:off x="3806551" y="5240082"/>
            <a:ext cx="1263192" cy="593888"/>
          </a:xfrm>
          <a:prstGeom prst="rect">
            <a:avLst/>
          </a:prstGeom>
          <a:solidFill>
            <a:schemeClr val="accent4">
              <a:lumMod val="75000"/>
              <a:alpha val="49904"/>
            </a:schemeClr>
          </a:solidFill>
          <a:ln>
            <a:solidFill>
              <a:schemeClr val="accent1">
                <a:shade val="15000"/>
                <a:alpha val="62408"/>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accent1">
                    <a:lumMod val="50000"/>
                  </a:schemeClr>
                </a:solidFill>
                <a:latin typeface="Avenir Next Medium" panose="020B0503020202020204" pitchFamily="34" charset="0"/>
              </a:rPr>
              <a:t>Multiplicity</a:t>
            </a:r>
          </a:p>
        </p:txBody>
      </p:sp>
      <p:sp>
        <p:nvSpPr>
          <p:cNvPr id="12" name="Rectangle 11">
            <a:extLst>
              <a:ext uri="{FF2B5EF4-FFF2-40B4-BE49-F238E27FC236}">
                <a16:creationId xmlns:a16="http://schemas.microsoft.com/office/drawing/2014/main" id="{D2F4CCCC-24D6-213E-32EF-FB4A88C9ACEA}"/>
              </a:ext>
            </a:extLst>
          </p:cNvPr>
          <p:cNvSpPr/>
          <p:nvPr/>
        </p:nvSpPr>
        <p:spPr>
          <a:xfrm>
            <a:off x="5883172" y="5240082"/>
            <a:ext cx="1263192" cy="593888"/>
          </a:xfrm>
          <a:prstGeom prst="rect">
            <a:avLst/>
          </a:prstGeom>
          <a:solidFill>
            <a:schemeClr val="accent4">
              <a:lumMod val="75000"/>
              <a:alpha val="49904"/>
            </a:schemeClr>
          </a:solidFill>
          <a:ln>
            <a:solidFill>
              <a:schemeClr val="accent1">
                <a:shade val="15000"/>
                <a:alpha val="62408"/>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accent1">
                    <a:lumMod val="50000"/>
                  </a:schemeClr>
                </a:solidFill>
                <a:latin typeface="Avenir Next Medium" panose="020B0503020202020204" pitchFamily="34" charset="0"/>
              </a:rPr>
              <a:t>Severity</a:t>
            </a:r>
          </a:p>
        </p:txBody>
      </p:sp>
      <p:cxnSp>
        <p:nvCxnSpPr>
          <p:cNvPr id="16" name="Straight Connector 15">
            <a:extLst>
              <a:ext uri="{FF2B5EF4-FFF2-40B4-BE49-F238E27FC236}">
                <a16:creationId xmlns:a16="http://schemas.microsoft.com/office/drawing/2014/main" id="{8AB936E2-445D-D526-2130-1460094222DC}"/>
              </a:ext>
            </a:extLst>
          </p:cNvPr>
          <p:cNvCxnSpPr>
            <a:cxnSpLocks/>
            <a:endCxn id="8" idx="0"/>
          </p:cNvCxnSpPr>
          <p:nvPr/>
        </p:nvCxnSpPr>
        <p:spPr>
          <a:xfrm flipH="1">
            <a:off x="4438147" y="4585030"/>
            <a:ext cx="540341" cy="655052"/>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24AABF2-F501-1708-E3AB-2BEE410C3F30}"/>
              </a:ext>
            </a:extLst>
          </p:cNvPr>
          <p:cNvCxnSpPr>
            <a:cxnSpLocks/>
          </p:cNvCxnSpPr>
          <p:nvPr/>
        </p:nvCxnSpPr>
        <p:spPr>
          <a:xfrm>
            <a:off x="5701339" y="4585030"/>
            <a:ext cx="655530" cy="655052"/>
          </a:xfrm>
          <a:prstGeom prst="line">
            <a:avLst/>
          </a:prstGeom>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28AE4BCC-D548-70E6-FA9E-9CCB9D38263E}"/>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672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260B7-DF3F-9CF7-C5C9-5801A39C3D7D}"/>
              </a:ext>
            </a:extLst>
          </p:cNvPr>
          <p:cNvSpPr>
            <a:spLocks noGrp="1"/>
          </p:cNvSpPr>
          <p:nvPr>
            <p:ph type="title"/>
          </p:nvPr>
        </p:nvSpPr>
        <p:spPr>
          <a:xfrm>
            <a:off x="1117301" y="391397"/>
            <a:ext cx="10515600" cy="1325563"/>
          </a:xfrm>
        </p:spPr>
        <p:txBody>
          <a:bodyPr/>
          <a:lstStyle/>
          <a:p>
            <a:pPr algn="ctr"/>
            <a:r>
              <a:rPr lang="en-US" dirty="0">
                <a:solidFill>
                  <a:srgbClr val="0095C8"/>
                </a:solidFill>
                <a:latin typeface="Avenir Next Medium" panose="020B0503020202020204" pitchFamily="34" charset="0"/>
              </a:rPr>
              <a:t>ELS1 &amp; ELS2 Sample Characteristics</a:t>
            </a:r>
          </a:p>
        </p:txBody>
      </p:sp>
      <p:graphicFrame>
        <p:nvGraphicFramePr>
          <p:cNvPr id="4" name="Content Placeholder 3">
            <a:extLst>
              <a:ext uri="{FF2B5EF4-FFF2-40B4-BE49-F238E27FC236}">
                <a16:creationId xmlns:a16="http://schemas.microsoft.com/office/drawing/2014/main" id="{71D181A9-EFA5-78EE-8D1B-DC4518A23043}"/>
              </a:ext>
            </a:extLst>
          </p:cNvPr>
          <p:cNvGraphicFramePr>
            <a:graphicFrameLocks noGrp="1"/>
          </p:cNvGraphicFramePr>
          <p:nvPr>
            <p:ph idx="1"/>
            <p:extLst>
              <p:ext uri="{D42A27DB-BD31-4B8C-83A1-F6EECF244321}">
                <p14:modId xmlns:p14="http://schemas.microsoft.com/office/powerpoint/2010/main" val="842985611"/>
              </p:ext>
            </p:extLst>
          </p:nvPr>
        </p:nvGraphicFramePr>
        <p:xfrm>
          <a:off x="6761798" y="4040723"/>
          <a:ext cx="3521637" cy="2021840"/>
        </p:xfrm>
        <a:graphic>
          <a:graphicData uri="http://schemas.openxmlformats.org/drawingml/2006/table">
            <a:tbl>
              <a:tblPr firstRow="1" bandRow="1">
                <a:tableStyleId>{C4B1156A-380E-4F78-BDF5-A606A8083BF9}</a:tableStyleId>
              </a:tblPr>
              <a:tblGrid>
                <a:gridCol w="1792128">
                  <a:extLst>
                    <a:ext uri="{9D8B030D-6E8A-4147-A177-3AD203B41FA5}">
                      <a16:colId xmlns:a16="http://schemas.microsoft.com/office/drawing/2014/main" val="3037919168"/>
                    </a:ext>
                  </a:extLst>
                </a:gridCol>
                <a:gridCol w="1729509">
                  <a:extLst>
                    <a:ext uri="{9D8B030D-6E8A-4147-A177-3AD203B41FA5}">
                      <a16:colId xmlns:a16="http://schemas.microsoft.com/office/drawing/2014/main" val="819894250"/>
                    </a:ext>
                  </a:extLst>
                </a:gridCol>
              </a:tblGrid>
              <a:tr h="370840">
                <a:tc gridSpan="2">
                  <a:txBody>
                    <a:bodyPr/>
                    <a:lstStyle/>
                    <a:p>
                      <a:pPr algn="ctr"/>
                      <a:r>
                        <a:rPr lang="en-US" b="1" i="0" dirty="0">
                          <a:latin typeface="Avenir Next Demi Bold" panose="020B0503020202020204" pitchFamily="34" charset="0"/>
                        </a:rPr>
                        <a:t>Demographics</a:t>
                      </a:r>
                    </a:p>
                  </a:txBody>
                  <a:tcPr/>
                </a:tc>
                <a:tc hMerge="1">
                  <a:txBody>
                    <a:bodyPr/>
                    <a:lstStyle/>
                    <a:p>
                      <a:endParaRPr lang="en-US"/>
                    </a:p>
                  </a:txBody>
                  <a:tcPr/>
                </a:tc>
                <a:extLst>
                  <a:ext uri="{0D108BD9-81ED-4DB2-BD59-A6C34878D82A}">
                    <a16:rowId xmlns:a16="http://schemas.microsoft.com/office/drawing/2014/main" val="3139792318"/>
                  </a:ext>
                </a:extLst>
              </a:tr>
              <a:tr h="370840">
                <a:tc>
                  <a:txBody>
                    <a:bodyPr/>
                    <a:lstStyle/>
                    <a:p>
                      <a:pPr algn="ctr"/>
                      <a:r>
                        <a:rPr lang="en-US" b="0" i="0" dirty="0">
                          <a:latin typeface="Avenir Next Medium" panose="020B0503020202020204" pitchFamily="34" charset="0"/>
                        </a:rPr>
                        <a:t>Female</a:t>
                      </a:r>
                    </a:p>
                  </a:txBody>
                  <a:tcPr/>
                </a:tc>
                <a:tc>
                  <a:txBody>
                    <a:bodyPr/>
                    <a:lstStyle/>
                    <a:p>
                      <a:pPr algn="ctr"/>
                      <a:r>
                        <a:rPr lang="en-US" b="0" i="0" dirty="0">
                          <a:latin typeface="Avenir Next" panose="020B0503020202020204" pitchFamily="34" charset="0"/>
                        </a:rPr>
                        <a:t>Clinical n = 44 (100%)</a:t>
                      </a:r>
                    </a:p>
                  </a:txBody>
                  <a:tcPr anchor="ctr"/>
                </a:tc>
                <a:extLst>
                  <a:ext uri="{0D108BD9-81ED-4DB2-BD59-A6C34878D82A}">
                    <a16:rowId xmlns:a16="http://schemas.microsoft.com/office/drawing/2014/main" val="1618146411"/>
                  </a:ext>
                </a:extLst>
              </a:tr>
              <a:tr h="370840">
                <a:tc>
                  <a:txBody>
                    <a:bodyPr/>
                    <a:lstStyle/>
                    <a:p>
                      <a:pPr algn="ctr"/>
                      <a:r>
                        <a:rPr lang="en-US" b="0" i="0" dirty="0">
                          <a:latin typeface="Avenir Next Medium" panose="020B0503020202020204" pitchFamily="34" charset="0"/>
                        </a:rPr>
                        <a:t>Age range</a:t>
                      </a:r>
                    </a:p>
                  </a:txBody>
                  <a:tcPr/>
                </a:tc>
                <a:tc>
                  <a:txBody>
                    <a:bodyPr/>
                    <a:lstStyle/>
                    <a:p>
                      <a:pPr algn="ctr"/>
                      <a:r>
                        <a:rPr lang="en-US" b="0" i="0" dirty="0">
                          <a:latin typeface="Avenir Next" panose="020B0503020202020204" pitchFamily="34" charset="0"/>
                        </a:rPr>
                        <a:t>20-32 y/o</a:t>
                      </a:r>
                    </a:p>
                  </a:txBody>
                  <a:tcPr anchor="ctr"/>
                </a:tc>
                <a:extLst>
                  <a:ext uri="{0D108BD9-81ED-4DB2-BD59-A6C34878D82A}">
                    <a16:rowId xmlns:a16="http://schemas.microsoft.com/office/drawing/2014/main" val="1229731706"/>
                  </a:ext>
                </a:extLst>
              </a:tr>
              <a:tr h="0">
                <a:tc>
                  <a:txBody>
                    <a:bodyPr/>
                    <a:lstStyle/>
                    <a:p>
                      <a:pPr algn="ctr"/>
                      <a:r>
                        <a:rPr lang="en-US" b="0" i="0" dirty="0">
                          <a:solidFill>
                            <a:schemeClr val="tx1"/>
                          </a:solidFill>
                          <a:latin typeface="Avenir Next Medium" panose="020B0503020202020204" pitchFamily="34" charset="0"/>
                        </a:rPr>
                        <a:t>Maltreatment age range </a:t>
                      </a:r>
                    </a:p>
                  </a:txBody>
                  <a:tcPr/>
                </a:tc>
                <a:tc>
                  <a:txBody>
                    <a:bodyPr/>
                    <a:lstStyle/>
                    <a:p>
                      <a:pPr algn="ctr"/>
                      <a:r>
                        <a:rPr lang="en-US" b="0" i="0" dirty="0">
                          <a:solidFill>
                            <a:srgbClr val="C00000"/>
                          </a:solidFill>
                          <a:latin typeface="Avenir Next" panose="020B0503020202020204" pitchFamily="34" charset="0"/>
                        </a:rPr>
                        <a:t>11-18 y/o</a:t>
                      </a:r>
                    </a:p>
                  </a:txBody>
                  <a:tcPr anchor="ctr"/>
                </a:tc>
                <a:extLst>
                  <a:ext uri="{0D108BD9-81ED-4DB2-BD59-A6C34878D82A}">
                    <a16:rowId xmlns:a16="http://schemas.microsoft.com/office/drawing/2014/main" val="2923458251"/>
                  </a:ext>
                </a:extLst>
              </a:tr>
            </a:tbl>
          </a:graphicData>
        </a:graphic>
      </p:graphicFrame>
      <p:graphicFrame>
        <p:nvGraphicFramePr>
          <p:cNvPr id="9" name="Content Placeholder 3">
            <a:extLst>
              <a:ext uri="{FF2B5EF4-FFF2-40B4-BE49-F238E27FC236}">
                <a16:creationId xmlns:a16="http://schemas.microsoft.com/office/drawing/2014/main" id="{386D6233-D127-0A07-32C8-A24C29595907}"/>
              </a:ext>
            </a:extLst>
          </p:cNvPr>
          <p:cNvGraphicFramePr>
            <a:graphicFrameLocks/>
          </p:cNvGraphicFramePr>
          <p:nvPr>
            <p:extLst>
              <p:ext uri="{D42A27DB-BD31-4B8C-83A1-F6EECF244321}">
                <p14:modId xmlns:p14="http://schemas.microsoft.com/office/powerpoint/2010/main" val="114764731"/>
              </p:ext>
            </p:extLst>
          </p:nvPr>
        </p:nvGraphicFramePr>
        <p:xfrm>
          <a:off x="6761799" y="1982205"/>
          <a:ext cx="3521636" cy="1854199"/>
        </p:xfrm>
        <a:graphic>
          <a:graphicData uri="http://schemas.openxmlformats.org/drawingml/2006/table">
            <a:tbl>
              <a:tblPr firstRow="1" bandRow="1">
                <a:tableStyleId>{C4B1156A-380E-4F78-BDF5-A606A8083BF9}</a:tableStyleId>
              </a:tblPr>
              <a:tblGrid>
                <a:gridCol w="2660864">
                  <a:extLst>
                    <a:ext uri="{9D8B030D-6E8A-4147-A177-3AD203B41FA5}">
                      <a16:colId xmlns:a16="http://schemas.microsoft.com/office/drawing/2014/main" val="3037919168"/>
                    </a:ext>
                  </a:extLst>
                </a:gridCol>
                <a:gridCol w="860772">
                  <a:extLst>
                    <a:ext uri="{9D8B030D-6E8A-4147-A177-3AD203B41FA5}">
                      <a16:colId xmlns:a16="http://schemas.microsoft.com/office/drawing/2014/main" val="819894250"/>
                    </a:ext>
                  </a:extLst>
                </a:gridCol>
              </a:tblGrid>
              <a:tr h="370840">
                <a:tc>
                  <a:txBody>
                    <a:bodyPr/>
                    <a:lstStyle/>
                    <a:p>
                      <a:pPr lvl="0" algn="ctr"/>
                      <a:r>
                        <a:rPr lang="en-US" b="1" i="0" dirty="0">
                          <a:latin typeface="Avenir Next Demi Bold" panose="020B0503020202020204" pitchFamily="34" charset="0"/>
                        </a:rPr>
                        <a:t>Group Membership</a:t>
                      </a:r>
                    </a:p>
                  </a:txBody>
                  <a:tcPr/>
                </a:tc>
                <a:tc>
                  <a:txBody>
                    <a:bodyPr/>
                    <a:lstStyle/>
                    <a:p>
                      <a:pPr lvl="0" algn="ctr"/>
                      <a:r>
                        <a:rPr lang="en-US" b="1" i="0" dirty="0">
                          <a:latin typeface="Avenir Next Demi Bold" panose="020B0503020202020204" pitchFamily="34" charset="0"/>
                        </a:rPr>
                        <a:t>n</a:t>
                      </a:r>
                    </a:p>
                  </a:txBody>
                  <a:tcPr/>
                </a:tc>
                <a:extLst>
                  <a:ext uri="{0D108BD9-81ED-4DB2-BD59-A6C34878D82A}">
                    <a16:rowId xmlns:a16="http://schemas.microsoft.com/office/drawing/2014/main" val="3139792318"/>
                  </a:ext>
                </a:extLst>
              </a:tr>
              <a:tr h="370839">
                <a:tc>
                  <a:txBody>
                    <a:bodyPr/>
                    <a:lstStyle/>
                    <a:p>
                      <a:pPr lvl="0" algn="ctr">
                        <a:buNone/>
                      </a:pPr>
                      <a:r>
                        <a:rPr lang="en-US" b="0" i="0" dirty="0">
                          <a:latin typeface="Avenir Next Medium" panose="020B0503020202020204" pitchFamily="34" charset="0"/>
                        </a:rPr>
                        <a:t>Healthy Controls</a:t>
                      </a:r>
                    </a:p>
                  </a:txBody>
                  <a:tcPr/>
                </a:tc>
                <a:tc>
                  <a:txBody>
                    <a:bodyPr/>
                    <a:lstStyle/>
                    <a:p>
                      <a:pPr lvl="0" algn="ctr">
                        <a:buNone/>
                      </a:pPr>
                      <a:r>
                        <a:rPr lang="en-US" b="0" i="0" dirty="0">
                          <a:latin typeface="Avenir Next" panose="020B0503020202020204" pitchFamily="34" charset="0"/>
                        </a:rPr>
                        <a:t>41</a:t>
                      </a:r>
                    </a:p>
                  </a:txBody>
                  <a:tcPr/>
                </a:tc>
                <a:extLst>
                  <a:ext uri="{0D108BD9-81ED-4DB2-BD59-A6C34878D82A}">
                    <a16:rowId xmlns:a16="http://schemas.microsoft.com/office/drawing/2014/main" val="3272167251"/>
                  </a:ext>
                </a:extLst>
              </a:tr>
              <a:tr h="370840">
                <a:tc>
                  <a:txBody>
                    <a:bodyPr/>
                    <a:lstStyle/>
                    <a:p>
                      <a:pPr algn="ctr"/>
                      <a:r>
                        <a:rPr lang="en-US" b="0" i="0" dirty="0">
                          <a:solidFill>
                            <a:srgbClr val="C00000"/>
                          </a:solidFill>
                          <a:latin typeface="Avenir Next Medium" panose="020B0503020202020204" pitchFamily="34" charset="0"/>
                        </a:rPr>
                        <a:t>Remitted MDD </a:t>
                      </a:r>
                      <a:r>
                        <a:rPr lang="en-US" b="0" i="0" dirty="0">
                          <a:latin typeface="Avenir Next Medium" panose="020B0503020202020204" pitchFamily="34" charset="0"/>
                        </a:rPr>
                        <a:t>+ CSA</a:t>
                      </a:r>
                    </a:p>
                  </a:txBody>
                  <a:tcPr/>
                </a:tc>
                <a:tc>
                  <a:txBody>
                    <a:bodyPr/>
                    <a:lstStyle/>
                    <a:p>
                      <a:pPr algn="ctr"/>
                      <a:r>
                        <a:rPr lang="en-US" b="0" i="0" dirty="0">
                          <a:latin typeface="Avenir Next" panose="020B0503020202020204" pitchFamily="34" charset="0"/>
                        </a:rPr>
                        <a:t>16</a:t>
                      </a:r>
                    </a:p>
                  </a:txBody>
                  <a:tcPr/>
                </a:tc>
                <a:extLst>
                  <a:ext uri="{0D108BD9-81ED-4DB2-BD59-A6C34878D82A}">
                    <a16:rowId xmlns:a16="http://schemas.microsoft.com/office/drawing/2014/main" val="1618146411"/>
                  </a:ext>
                </a:extLst>
              </a:tr>
              <a:tr h="370840">
                <a:tc>
                  <a:txBody>
                    <a:bodyPr/>
                    <a:lstStyle/>
                    <a:p>
                      <a:pPr algn="ctr"/>
                      <a:r>
                        <a:rPr lang="en-US" b="0" i="0" dirty="0">
                          <a:latin typeface="Avenir Next Medium" panose="020B0503020202020204" pitchFamily="34" charset="0"/>
                        </a:rPr>
                        <a:t>MDD + CSA</a:t>
                      </a:r>
                    </a:p>
                  </a:txBody>
                  <a:tcPr/>
                </a:tc>
                <a:tc>
                  <a:txBody>
                    <a:bodyPr/>
                    <a:lstStyle/>
                    <a:p>
                      <a:pPr algn="ctr"/>
                      <a:r>
                        <a:rPr lang="en-US" b="0" i="0" dirty="0">
                          <a:latin typeface="Avenir Next" panose="020B0503020202020204" pitchFamily="34" charset="0"/>
                        </a:rPr>
                        <a:t>13</a:t>
                      </a:r>
                    </a:p>
                  </a:txBody>
                  <a:tcPr/>
                </a:tc>
                <a:extLst>
                  <a:ext uri="{0D108BD9-81ED-4DB2-BD59-A6C34878D82A}">
                    <a16:rowId xmlns:a16="http://schemas.microsoft.com/office/drawing/2014/main" val="1229731706"/>
                  </a:ext>
                </a:extLst>
              </a:tr>
              <a:tr h="370840">
                <a:tc>
                  <a:txBody>
                    <a:bodyPr/>
                    <a:lstStyle/>
                    <a:p>
                      <a:pPr algn="ctr"/>
                      <a:r>
                        <a:rPr lang="en-US" b="0" i="0" dirty="0">
                          <a:latin typeface="Avenir Next Medium" panose="020B0503020202020204" pitchFamily="34" charset="0"/>
                        </a:rPr>
                        <a:t>MDD (no CSA)</a:t>
                      </a:r>
                    </a:p>
                  </a:txBody>
                  <a:tcPr/>
                </a:tc>
                <a:tc>
                  <a:txBody>
                    <a:bodyPr/>
                    <a:lstStyle/>
                    <a:p>
                      <a:pPr algn="ctr"/>
                      <a:r>
                        <a:rPr lang="en-US" b="0" i="0" dirty="0">
                          <a:latin typeface="Avenir Next" panose="020B0503020202020204" pitchFamily="34" charset="0"/>
                        </a:rPr>
                        <a:t>15</a:t>
                      </a:r>
                    </a:p>
                  </a:txBody>
                  <a:tcPr/>
                </a:tc>
                <a:extLst>
                  <a:ext uri="{0D108BD9-81ED-4DB2-BD59-A6C34878D82A}">
                    <a16:rowId xmlns:a16="http://schemas.microsoft.com/office/drawing/2014/main" val="2923458251"/>
                  </a:ext>
                </a:extLst>
              </a:tr>
            </a:tbl>
          </a:graphicData>
        </a:graphic>
      </p:graphicFrame>
      <p:sp>
        <p:nvSpPr>
          <p:cNvPr id="3" name="TextBox 2">
            <a:extLst>
              <a:ext uri="{FF2B5EF4-FFF2-40B4-BE49-F238E27FC236}">
                <a16:creationId xmlns:a16="http://schemas.microsoft.com/office/drawing/2014/main" id="{B242DE36-8A67-EE86-CCB5-8FE21DD1BCD0}"/>
              </a:ext>
            </a:extLst>
          </p:cNvPr>
          <p:cNvSpPr txBox="1"/>
          <p:nvPr/>
        </p:nvSpPr>
        <p:spPr>
          <a:xfrm>
            <a:off x="8100744" y="1528064"/>
            <a:ext cx="84374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0095C8"/>
                </a:solidFill>
                <a:latin typeface="Avenir Next Demi Bold" panose="020B0503020202020204" pitchFamily="34" charset="0"/>
              </a:rPr>
              <a:t>ELS2</a:t>
            </a:r>
          </a:p>
        </p:txBody>
      </p:sp>
      <p:graphicFrame>
        <p:nvGraphicFramePr>
          <p:cNvPr id="6" name="Content Placeholder 3">
            <a:extLst>
              <a:ext uri="{FF2B5EF4-FFF2-40B4-BE49-F238E27FC236}">
                <a16:creationId xmlns:a16="http://schemas.microsoft.com/office/drawing/2014/main" id="{E6982F8F-DBC8-CE7B-0E64-E4E7174ADA54}"/>
              </a:ext>
            </a:extLst>
          </p:cNvPr>
          <p:cNvGraphicFramePr>
            <a:graphicFrameLocks/>
          </p:cNvGraphicFramePr>
          <p:nvPr>
            <p:extLst>
              <p:ext uri="{D42A27DB-BD31-4B8C-83A1-F6EECF244321}">
                <p14:modId xmlns:p14="http://schemas.microsoft.com/office/powerpoint/2010/main" val="2164588564"/>
              </p:ext>
            </p:extLst>
          </p:nvPr>
        </p:nvGraphicFramePr>
        <p:xfrm>
          <a:off x="1919667" y="4040723"/>
          <a:ext cx="3521638" cy="2021840"/>
        </p:xfrm>
        <a:graphic>
          <a:graphicData uri="http://schemas.openxmlformats.org/drawingml/2006/table">
            <a:tbl>
              <a:tblPr firstRow="1" bandRow="1">
                <a:tableStyleId>{C4B1156A-380E-4F78-BDF5-A606A8083BF9}</a:tableStyleId>
              </a:tblPr>
              <a:tblGrid>
                <a:gridCol w="1792128">
                  <a:extLst>
                    <a:ext uri="{9D8B030D-6E8A-4147-A177-3AD203B41FA5}">
                      <a16:colId xmlns:a16="http://schemas.microsoft.com/office/drawing/2014/main" val="3037919168"/>
                    </a:ext>
                  </a:extLst>
                </a:gridCol>
                <a:gridCol w="1729510">
                  <a:extLst>
                    <a:ext uri="{9D8B030D-6E8A-4147-A177-3AD203B41FA5}">
                      <a16:colId xmlns:a16="http://schemas.microsoft.com/office/drawing/2014/main" val="819894250"/>
                    </a:ext>
                  </a:extLst>
                </a:gridCol>
              </a:tblGrid>
              <a:tr h="370840">
                <a:tc gridSpan="2">
                  <a:txBody>
                    <a:bodyPr/>
                    <a:lstStyle/>
                    <a:p>
                      <a:pPr algn="ctr"/>
                      <a:r>
                        <a:rPr lang="en-US" b="1" i="0" dirty="0">
                          <a:latin typeface="Avenir Next Demi Bold" panose="020B0503020202020204" pitchFamily="34" charset="0"/>
                        </a:rPr>
                        <a:t>Demographics</a:t>
                      </a:r>
                    </a:p>
                  </a:txBody>
                  <a:tcPr/>
                </a:tc>
                <a:tc hMerge="1">
                  <a:txBody>
                    <a:bodyPr/>
                    <a:lstStyle/>
                    <a:p>
                      <a:endParaRPr lang="en-US"/>
                    </a:p>
                  </a:txBody>
                  <a:tcPr/>
                </a:tc>
                <a:extLst>
                  <a:ext uri="{0D108BD9-81ED-4DB2-BD59-A6C34878D82A}">
                    <a16:rowId xmlns:a16="http://schemas.microsoft.com/office/drawing/2014/main" val="3139792318"/>
                  </a:ext>
                </a:extLst>
              </a:tr>
              <a:tr h="370840">
                <a:tc>
                  <a:txBody>
                    <a:bodyPr/>
                    <a:lstStyle/>
                    <a:p>
                      <a:pPr algn="ctr"/>
                      <a:r>
                        <a:rPr lang="en-US" b="0" i="0" dirty="0">
                          <a:latin typeface="Avenir Next Medium" panose="020B0503020202020204" pitchFamily="34" charset="0"/>
                        </a:rPr>
                        <a:t>Female</a:t>
                      </a:r>
                    </a:p>
                  </a:txBody>
                  <a:tcPr/>
                </a:tc>
                <a:tc>
                  <a:txBody>
                    <a:bodyPr/>
                    <a:lstStyle/>
                    <a:p>
                      <a:pPr algn="ctr"/>
                      <a:r>
                        <a:rPr lang="en-US" b="0" i="0" dirty="0">
                          <a:latin typeface="Avenir Next" panose="020B0503020202020204" pitchFamily="34" charset="0"/>
                        </a:rPr>
                        <a:t>Clinical n = 51 (100%)</a:t>
                      </a:r>
                    </a:p>
                  </a:txBody>
                  <a:tcPr anchor="ctr"/>
                </a:tc>
                <a:extLst>
                  <a:ext uri="{0D108BD9-81ED-4DB2-BD59-A6C34878D82A}">
                    <a16:rowId xmlns:a16="http://schemas.microsoft.com/office/drawing/2014/main" val="1618146411"/>
                  </a:ext>
                </a:extLst>
              </a:tr>
              <a:tr h="370840">
                <a:tc>
                  <a:txBody>
                    <a:bodyPr/>
                    <a:lstStyle/>
                    <a:p>
                      <a:pPr algn="ctr"/>
                      <a:r>
                        <a:rPr lang="en-US" b="0" i="0" dirty="0">
                          <a:latin typeface="Avenir Next Medium" panose="020B0503020202020204" pitchFamily="34" charset="0"/>
                        </a:rPr>
                        <a:t>Age range</a:t>
                      </a:r>
                    </a:p>
                  </a:txBody>
                  <a:tcPr/>
                </a:tc>
                <a:tc>
                  <a:txBody>
                    <a:bodyPr/>
                    <a:lstStyle/>
                    <a:p>
                      <a:pPr algn="ctr"/>
                      <a:r>
                        <a:rPr lang="en-US" b="0" i="0" dirty="0">
                          <a:latin typeface="Avenir Next" panose="020B0503020202020204" pitchFamily="34" charset="0"/>
                        </a:rPr>
                        <a:t>18-45 y/o</a:t>
                      </a:r>
                    </a:p>
                  </a:txBody>
                  <a:tcPr anchor="ctr"/>
                </a:tc>
                <a:extLst>
                  <a:ext uri="{0D108BD9-81ED-4DB2-BD59-A6C34878D82A}">
                    <a16:rowId xmlns:a16="http://schemas.microsoft.com/office/drawing/2014/main" val="1229731706"/>
                  </a:ext>
                </a:extLst>
              </a:tr>
              <a:tr h="370840">
                <a:tc>
                  <a:txBody>
                    <a:bodyPr/>
                    <a:lstStyle/>
                    <a:p>
                      <a:pPr algn="ctr"/>
                      <a:r>
                        <a:rPr lang="en-US" b="0" i="0" dirty="0">
                          <a:solidFill>
                            <a:schemeClr val="tx1"/>
                          </a:solidFill>
                          <a:latin typeface="Avenir Next Medium" panose="020B0503020202020204" pitchFamily="34" charset="0"/>
                        </a:rPr>
                        <a:t>Maltreatment age range </a:t>
                      </a:r>
                    </a:p>
                  </a:txBody>
                  <a:tcPr/>
                </a:tc>
                <a:tc>
                  <a:txBody>
                    <a:bodyPr/>
                    <a:lstStyle/>
                    <a:p>
                      <a:pPr algn="ctr"/>
                      <a:r>
                        <a:rPr lang="en-US" b="0" i="0" dirty="0">
                          <a:solidFill>
                            <a:srgbClr val="C00000"/>
                          </a:solidFill>
                          <a:latin typeface="Avenir Next" panose="020B0503020202020204" pitchFamily="34" charset="0"/>
                        </a:rPr>
                        <a:t>5-14 y/o</a:t>
                      </a:r>
                    </a:p>
                  </a:txBody>
                  <a:tcPr anchor="ctr"/>
                </a:tc>
                <a:extLst>
                  <a:ext uri="{0D108BD9-81ED-4DB2-BD59-A6C34878D82A}">
                    <a16:rowId xmlns:a16="http://schemas.microsoft.com/office/drawing/2014/main" val="2923458251"/>
                  </a:ext>
                </a:extLst>
              </a:tr>
            </a:tbl>
          </a:graphicData>
        </a:graphic>
      </p:graphicFrame>
      <p:graphicFrame>
        <p:nvGraphicFramePr>
          <p:cNvPr id="7" name="Content Placeholder 3">
            <a:extLst>
              <a:ext uri="{FF2B5EF4-FFF2-40B4-BE49-F238E27FC236}">
                <a16:creationId xmlns:a16="http://schemas.microsoft.com/office/drawing/2014/main" id="{F5040B7A-5BEE-6606-BF61-CE7008195447}"/>
              </a:ext>
            </a:extLst>
          </p:cNvPr>
          <p:cNvGraphicFramePr>
            <a:graphicFrameLocks/>
          </p:cNvGraphicFramePr>
          <p:nvPr>
            <p:extLst>
              <p:ext uri="{D42A27DB-BD31-4B8C-83A1-F6EECF244321}">
                <p14:modId xmlns:p14="http://schemas.microsoft.com/office/powerpoint/2010/main" val="4205747351"/>
              </p:ext>
            </p:extLst>
          </p:nvPr>
        </p:nvGraphicFramePr>
        <p:xfrm>
          <a:off x="1908565" y="2001032"/>
          <a:ext cx="3521638" cy="1854199"/>
        </p:xfrm>
        <a:graphic>
          <a:graphicData uri="http://schemas.openxmlformats.org/drawingml/2006/table">
            <a:tbl>
              <a:tblPr firstRow="1" bandRow="1">
                <a:tableStyleId>{C4B1156A-380E-4F78-BDF5-A606A8083BF9}</a:tableStyleId>
              </a:tblPr>
              <a:tblGrid>
                <a:gridCol w="2660865">
                  <a:extLst>
                    <a:ext uri="{9D8B030D-6E8A-4147-A177-3AD203B41FA5}">
                      <a16:colId xmlns:a16="http://schemas.microsoft.com/office/drawing/2014/main" val="3037919168"/>
                    </a:ext>
                  </a:extLst>
                </a:gridCol>
                <a:gridCol w="860773">
                  <a:extLst>
                    <a:ext uri="{9D8B030D-6E8A-4147-A177-3AD203B41FA5}">
                      <a16:colId xmlns:a16="http://schemas.microsoft.com/office/drawing/2014/main" val="819894250"/>
                    </a:ext>
                  </a:extLst>
                </a:gridCol>
              </a:tblGrid>
              <a:tr h="370840">
                <a:tc>
                  <a:txBody>
                    <a:bodyPr/>
                    <a:lstStyle/>
                    <a:p>
                      <a:pPr lvl="0" algn="ctr"/>
                      <a:r>
                        <a:rPr lang="en-US" b="1" i="0" dirty="0">
                          <a:latin typeface="Avenir Next Demi Bold" panose="020B0503020202020204" pitchFamily="34" charset="0"/>
                        </a:rPr>
                        <a:t>Group Membership</a:t>
                      </a:r>
                    </a:p>
                  </a:txBody>
                  <a:tcPr/>
                </a:tc>
                <a:tc>
                  <a:txBody>
                    <a:bodyPr/>
                    <a:lstStyle/>
                    <a:p>
                      <a:pPr lvl="0" algn="ctr"/>
                      <a:r>
                        <a:rPr lang="en-US" b="1" i="0" dirty="0">
                          <a:latin typeface="Avenir Next Demi Bold" panose="020B0503020202020204" pitchFamily="34" charset="0"/>
                        </a:rPr>
                        <a:t>n</a:t>
                      </a:r>
                    </a:p>
                  </a:txBody>
                  <a:tcPr/>
                </a:tc>
                <a:extLst>
                  <a:ext uri="{0D108BD9-81ED-4DB2-BD59-A6C34878D82A}">
                    <a16:rowId xmlns:a16="http://schemas.microsoft.com/office/drawing/2014/main" val="3139792318"/>
                  </a:ext>
                </a:extLst>
              </a:tr>
              <a:tr h="370839">
                <a:tc>
                  <a:txBody>
                    <a:bodyPr/>
                    <a:lstStyle/>
                    <a:p>
                      <a:pPr lvl="0" algn="ctr">
                        <a:buNone/>
                      </a:pPr>
                      <a:r>
                        <a:rPr lang="en-US" b="0" i="0" dirty="0">
                          <a:latin typeface="Avenir Next Medium" panose="020B0503020202020204" pitchFamily="34" charset="0"/>
                        </a:rPr>
                        <a:t>Healthy Controls</a:t>
                      </a:r>
                    </a:p>
                  </a:txBody>
                  <a:tcPr/>
                </a:tc>
                <a:tc>
                  <a:txBody>
                    <a:bodyPr/>
                    <a:lstStyle/>
                    <a:p>
                      <a:pPr lvl="0" algn="ctr">
                        <a:buNone/>
                      </a:pPr>
                      <a:r>
                        <a:rPr lang="en-US" b="0" i="0" dirty="0">
                          <a:latin typeface="Avenir Next" panose="020B0503020202020204" pitchFamily="34" charset="0"/>
                        </a:rPr>
                        <a:t>23</a:t>
                      </a:r>
                    </a:p>
                  </a:txBody>
                  <a:tcPr/>
                </a:tc>
                <a:extLst>
                  <a:ext uri="{0D108BD9-81ED-4DB2-BD59-A6C34878D82A}">
                    <a16:rowId xmlns:a16="http://schemas.microsoft.com/office/drawing/2014/main" val="3272167251"/>
                  </a:ext>
                </a:extLst>
              </a:tr>
              <a:tr h="370840">
                <a:tc>
                  <a:txBody>
                    <a:bodyPr/>
                    <a:lstStyle/>
                    <a:p>
                      <a:pPr algn="ctr"/>
                      <a:r>
                        <a:rPr lang="en-US" b="0" i="0" dirty="0">
                          <a:solidFill>
                            <a:srgbClr val="C00000"/>
                          </a:solidFill>
                          <a:latin typeface="Avenir Next Medium" panose="020B0503020202020204" pitchFamily="34" charset="0"/>
                        </a:rPr>
                        <a:t>HC </a:t>
                      </a:r>
                      <a:r>
                        <a:rPr lang="en-US" b="0" i="0" dirty="0">
                          <a:solidFill>
                            <a:schemeClr val="tx1"/>
                          </a:solidFill>
                          <a:latin typeface="Avenir Next Medium" panose="020B0503020202020204" pitchFamily="34" charset="0"/>
                        </a:rPr>
                        <a:t>+ CSA (resilient)</a:t>
                      </a:r>
                    </a:p>
                  </a:txBody>
                  <a:tcPr/>
                </a:tc>
                <a:tc>
                  <a:txBody>
                    <a:bodyPr/>
                    <a:lstStyle/>
                    <a:p>
                      <a:pPr algn="ctr"/>
                      <a:r>
                        <a:rPr lang="en-US" b="0" i="0" dirty="0">
                          <a:latin typeface="Avenir Next" panose="020B0503020202020204" pitchFamily="34" charset="0"/>
                        </a:rPr>
                        <a:t>16</a:t>
                      </a:r>
                    </a:p>
                  </a:txBody>
                  <a:tcPr/>
                </a:tc>
                <a:extLst>
                  <a:ext uri="{0D108BD9-81ED-4DB2-BD59-A6C34878D82A}">
                    <a16:rowId xmlns:a16="http://schemas.microsoft.com/office/drawing/2014/main" val="1618146411"/>
                  </a:ext>
                </a:extLst>
              </a:tr>
              <a:tr h="370840">
                <a:tc>
                  <a:txBody>
                    <a:bodyPr/>
                    <a:lstStyle/>
                    <a:p>
                      <a:pPr algn="ctr"/>
                      <a:r>
                        <a:rPr lang="en-US" b="0" i="0" dirty="0">
                          <a:latin typeface="Avenir Next Medium" panose="020B0503020202020204" pitchFamily="34" charset="0"/>
                        </a:rPr>
                        <a:t>MDD + CSA</a:t>
                      </a:r>
                    </a:p>
                  </a:txBody>
                  <a:tcPr/>
                </a:tc>
                <a:tc>
                  <a:txBody>
                    <a:bodyPr/>
                    <a:lstStyle/>
                    <a:p>
                      <a:pPr algn="ctr"/>
                      <a:r>
                        <a:rPr lang="en-US" b="0" i="0" dirty="0">
                          <a:latin typeface="Avenir Next" panose="020B0503020202020204" pitchFamily="34" charset="0"/>
                        </a:rPr>
                        <a:t>17</a:t>
                      </a:r>
                    </a:p>
                  </a:txBody>
                  <a:tcPr/>
                </a:tc>
                <a:extLst>
                  <a:ext uri="{0D108BD9-81ED-4DB2-BD59-A6C34878D82A}">
                    <a16:rowId xmlns:a16="http://schemas.microsoft.com/office/drawing/2014/main" val="1229731706"/>
                  </a:ext>
                </a:extLst>
              </a:tr>
              <a:tr h="370840">
                <a:tc>
                  <a:txBody>
                    <a:bodyPr/>
                    <a:lstStyle/>
                    <a:p>
                      <a:pPr algn="ctr"/>
                      <a:r>
                        <a:rPr lang="en-US" b="0" i="0" dirty="0">
                          <a:latin typeface="Avenir Next Medium" panose="020B0503020202020204" pitchFamily="34" charset="0"/>
                        </a:rPr>
                        <a:t>MDD (no CSA)</a:t>
                      </a:r>
                    </a:p>
                  </a:txBody>
                  <a:tcPr/>
                </a:tc>
                <a:tc>
                  <a:txBody>
                    <a:bodyPr/>
                    <a:lstStyle/>
                    <a:p>
                      <a:pPr algn="ctr"/>
                      <a:r>
                        <a:rPr lang="en-US" b="0" i="0" dirty="0">
                          <a:latin typeface="Avenir Next" panose="020B0503020202020204" pitchFamily="34" charset="0"/>
                        </a:rPr>
                        <a:t>18</a:t>
                      </a:r>
                    </a:p>
                  </a:txBody>
                  <a:tcPr/>
                </a:tc>
                <a:extLst>
                  <a:ext uri="{0D108BD9-81ED-4DB2-BD59-A6C34878D82A}">
                    <a16:rowId xmlns:a16="http://schemas.microsoft.com/office/drawing/2014/main" val="2923458251"/>
                  </a:ext>
                </a:extLst>
              </a:tr>
            </a:tbl>
          </a:graphicData>
        </a:graphic>
      </p:graphicFrame>
      <p:sp>
        <p:nvSpPr>
          <p:cNvPr id="8" name="TextBox 7">
            <a:extLst>
              <a:ext uri="{FF2B5EF4-FFF2-40B4-BE49-F238E27FC236}">
                <a16:creationId xmlns:a16="http://schemas.microsoft.com/office/drawing/2014/main" id="{5E21440E-DA49-CC0A-4EB2-76344F0D8100}"/>
              </a:ext>
            </a:extLst>
          </p:cNvPr>
          <p:cNvSpPr txBox="1"/>
          <p:nvPr/>
        </p:nvSpPr>
        <p:spPr>
          <a:xfrm>
            <a:off x="3247512" y="1516905"/>
            <a:ext cx="84374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0095C8"/>
                </a:solidFill>
                <a:latin typeface="Avenir Next Demi Bold" panose="020B0503020202020204" pitchFamily="34" charset="0"/>
              </a:rPr>
              <a:t>ELS1</a:t>
            </a:r>
          </a:p>
        </p:txBody>
      </p:sp>
      <p:sp>
        <p:nvSpPr>
          <p:cNvPr id="5" name="Rectangle 4">
            <a:extLst>
              <a:ext uri="{FF2B5EF4-FFF2-40B4-BE49-F238E27FC236}">
                <a16:creationId xmlns:a16="http://schemas.microsoft.com/office/drawing/2014/main" id="{0A5C15EF-4D3E-F548-3555-2F6D30A2F897}"/>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6993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B251F4-3DD8-A60A-6944-C7709CBFCD7E}"/>
            </a:ext>
          </a:extLst>
        </p:cNvPr>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EDD13AFE-D676-212A-644D-7585A6B2C591}"/>
              </a:ext>
            </a:extLst>
          </p:cNvPr>
          <p:cNvGraphicFramePr>
            <a:graphicFrameLocks noGrp="1"/>
          </p:cNvGraphicFramePr>
          <p:nvPr>
            <p:extLst>
              <p:ext uri="{D42A27DB-BD31-4B8C-83A1-F6EECF244321}">
                <p14:modId xmlns:p14="http://schemas.microsoft.com/office/powerpoint/2010/main" val="9242645"/>
              </p:ext>
            </p:extLst>
          </p:nvPr>
        </p:nvGraphicFramePr>
        <p:xfrm>
          <a:off x="665149" y="5308213"/>
          <a:ext cx="5205130" cy="751535"/>
        </p:xfrm>
        <a:graphic>
          <a:graphicData uri="http://schemas.openxmlformats.org/drawingml/2006/table">
            <a:tbl>
              <a:tblPr firstRow="1" bandRow="1">
                <a:tableStyleId>{C4B1156A-380E-4F78-BDF5-A606A8083BF9}</a:tableStyleId>
              </a:tblPr>
              <a:tblGrid>
                <a:gridCol w="1041026">
                  <a:extLst>
                    <a:ext uri="{9D8B030D-6E8A-4147-A177-3AD203B41FA5}">
                      <a16:colId xmlns:a16="http://schemas.microsoft.com/office/drawing/2014/main" val="1656407418"/>
                    </a:ext>
                  </a:extLst>
                </a:gridCol>
                <a:gridCol w="1041026">
                  <a:extLst>
                    <a:ext uri="{9D8B030D-6E8A-4147-A177-3AD203B41FA5}">
                      <a16:colId xmlns:a16="http://schemas.microsoft.com/office/drawing/2014/main" val="272206720"/>
                    </a:ext>
                  </a:extLst>
                </a:gridCol>
                <a:gridCol w="1041026">
                  <a:extLst>
                    <a:ext uri="{9D8B030D-6E8A-4147-A177-3AD203B41FA5}">
                      <a16:colId xmlns:a16="http://schemas.microsoft.com/office/drawing/2014/main" val="893466481"/>
                    </a:ext>
                  </a:extLst>
                </a:gridCol>
                <a:gridCol w="1041026">
                  <a:extLst>
                    <a:ext uri="{9D8B030D-6E8A-4147-A177-3AD203B41FA5}">
                      <a16:colId xmlns:a16="http://schemas.microsoft.com/office/drawing/2014/main" val="1358485376"/>
                    </a:ext>
                  </a:extLst>
                </a:gridCol>
                <a:gridCol w="1041026">
                  <a:extLst>
                    <a:ext uri="{9D8B030D-6E8A-4147-A177-3AD203B41FA5}">
                      <a16:colId xmlns:a16="http://schemas.microsoft.com/office/drawing/2014/main" val="885941597"/>
                    </a:ext>
                  </a:extLst>
                </a:gridCol>
              </a:tblGrid>
              <a:tr h="410554">
                <a:tc>
                  <a:txBody>
                    <a:bodyPr/>
                    <a:lstStyle/>
                    <a:p>
                      <a:pPr algn="ctr">
                        <a:buNone/>
                      </a:pPr>
                      <a:r>
                        <a:rPr lang="en-US" sz="1400" b="0" i="0" dirty="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609361589"/>
                  </a:ext>
                </a:extLst>
              </a:tr>
              <a:tr h="340981">
                <a:tc>
                  <a:txBody>
                    <a:bodyPr/>
                    <a:lstStyle/>
                    <a:p>
                      <a:pPr algn="ctr">
                        <a:buNone/>
                      </a:pPr>
                      <a:r>
                        <a:rPr lang="en-US" sz="1400" b="0" i="0" dirty="0">
                          <a:effectLst/>
                          <a:latin typeface="Avenir Next" panose="020B0503020202020204" pitchFamily="34" charset="0"/>
                        </a:rPr>
                        <a:t>-0.82</a:t>
                      </a:r>
                    </a:p>
                  </a:txBody>
                  <a:tcPr marL="47625" marR="47625" marT="38100" marB="38100" anchor="ctr"/>
                </a:tc>
                <a:tc>
                  <a:txBody>
                    <a:bodyPr/>
                    <a:lstStyle/>
                    <a:p>
                      <a:pPr algn="ctr">
                        <a:buNone/>
                      </a:pPr>
                      <a:r>
                        <a:rPr lang="en-US" sz="1400" b="0" i="0" dirty="0">
                          <a:effectLst/>
                          <a:latin typeface="Avenir Next" panose="020B0503020202020204" pitchFamily="34" charset="0"/>
                        </a:rPr>
                        <a:t>-1.30</a:t>
                      </a:r>
                    </a:p>
                  </a:txBody>
                  <a:tcPr marL="47625" marR="47625" marT="38100" marB="38100" anchor="ctr"/>
                </a:tc>
                <a:tc>
                  <a:txBody>
                    <a:bodyPr/>
                    <a:lstStyle/>
                    <a:p>
                      <a:pPr algn="ctr">
                        <a:buNone/>
                      </a:pPr>
                      <a:r>
                        <a:rPr lang="en-US" sz="1400" b="0" i="0" dirty="0">
                          <a:effectLst/>
                          <a:latin typeface="Avenir Next" panose="020B0503020202020204" pitchFamily="34" charset="0"/>
                        </a:rPr>
                        <a:t>5.29</a:t>
                      </a:r>
                    </a:p>
                  </a:txBody>
                  <a:tcPr marL="47625" marR="47625" marT="38100" marB="38100" anchor="ctr"/>
                </a:tc>
                <a:tc>
                  <a:txBody>
                    <a:bodyPr/>
                    <a:lstStyle/>
                    <a:p>
                      <a:pPr algn="ctr">
                        <a:buNone/>
                      </a:pPr>
                      <a:r>
                        <a:rPr lang="en-US" sz="1400" b="0" i="0" dirty="0">
                          <a:effectLst/>
                          <a:latin typeface="Avenir Next" panose="020B0503020202020204" pitchFamily="34" charset="0"/>
                        </a:rPr>
                        <a:t>-11.31</a:t>
                      </a:r>
                    </a:p>
                  </a:txBody>
                  <a:tcPr marL="47625" marR="47625" marT="38100" marB="38100" anchor="ctr"/>
                </a:tc>
                <a:tc>
                  <a:txBody>
                    <a:bodyPr/>
                    <a:lstStyle/>
                    <a:p>
                      <a:pPr algn="ctr">
                        <a:buNone/>
                      </a:pPr>
                      <a:r>
                        <a:rPr lang="en-US" sz="1400" b="0" i="0" dirty="0">
                          <a:effectLst/>
                          <a:latin typeface="Avenir Next" panose="020B0503020202020204" pitchFamily="34" charset="0"/>
                        </a:rPr>
                        <a:t>13.65</a:t>
                      </a:r>
                    </a:p>
                  </a:txBody>
                  <a:tcPr marL="47625" marR="47625" marT="38100" marB="38100" anchor="ctr"/>
                </a:tc>
                <a:extLst>
                  <a:ext uri="{0D108BD9-81ED-4DB2-BD59-A6C34878D82A}">
                    <a16:rowId xmlns:a16="http://schemas.microsoft.com/office/drawing/2014/main" val="881606172"/>
                  </a:ext>
                </a:extLst>
              </a:tr>
            </a:tbl>
          </a:graphicData>
        </a:graphic>
      </p:graphicFrame>
      <p:pic>
        <p:nvPicPr>
          <p:cNvPr id="18" name="Picture 17" descr="A graph of a graph showing the age of a person&#10;&#10;AI-generated content may be incorrect.">
            <a:extLst>
              <a:ext uri="{FF2B5EF4-FFF2-40B4-BE49-F238E27FC236}">
                <a16:creationId xmlns:a16="http://schemas.microsoft.com/office/drawing/2014/main" id="{0D15931A-BA7E-8ECD-C28C-0C38492A8A26}"/>
              </a:ext>
            </a:extLst>
          </p:cNvPr>
          <p:cNvPicPr>
            <a:picLocks noChangeAspect="1"/>
          </p:cNvPicPr>
          <p:nvPr/>
        </p:nvPicPr>
        <p:blipFill>
          <a:blip r:embed="rId2"/>
          <a:stretch>
            <a:fillRect/>
          </a:stretch>
        </p:blipFill>
        <p:spPr>
          <a:xfrm>
            <a:off x="665151" y="1931201"/>
            <a:ext cx="5205131" cy="3210956"/>
          </a:xfrm>
          <a:prstGeom prst="rect">
            <a:avLst/>
          </a:prstGeom>
          <a:ln w="12700">
            <a:solidFill>
              <a:schemeClr val="accent1">
                <a:lumMod val="75000"/>
              </a:schemeClr>
            </a:solidFill>
          </a:ln>
        </p:spPr>
      </p:pic>
      <p:graphicFrame>
        <p:nvGraphicFramePr>
          <p:cNvPr id="29" name="Table 28">
            <a:extLst>
              <a:ext uri="{FF2B5EF4-FFF2-40B4-BE49-F238E27FC236}">
                <a16:creationId xmlns:a16="http://schemas.microsoft.com/office/drawing/2014/main" id="{CBFDEA07-BC51-17A9-56F1-FF6475AB70F1}"/>
              </a:ext>
            </a:extLst>
          </p:cNvPr>
          <p:cNvGraphicFramePr>
            <a:graphicFrameLocks noGrp="1"/>
          </p:cNvGraphicFramePr>
          <p:nvPr>
            <p:extLst>
              <p:ext uri="{D42A27DB-BD31-4B8C-83A1-F6EECF244321}">
                <p14:modId xmlns:p14="http://schemas.microsoft.com/office/powerpoint/2010/main" val="2569832459"/>
              </p:ext>
            </p:extLst>
          </p:nvPr>
        </p:nvGraphicFramePr>
        <p:xfrm>
          <a:off x="6357473" y="5298476"/>
          <a:ext cx="5205130" cy="761272"/>
        </p:xfrm>
        <a:graphic>
          <a:graphicData uri="http://schemas.openxmlformats.org/drawingml/2006/table">
            <a:tbl>
              <a:tblPr firstRow="1" bandRow="1">
                <a:tableStyleId>{C4B1156A-380E-4F78-BDF5-A606A8083BF9}</a:tableStyleId>
              </a:tblPr>
              <a:tblGrid>
                <a:gridCol w="1041026">
                  <a:extLst>
                    <a:ext uri="{9D8B030D-6E8A-4147-A177-3AD203B41FA5}">
                      <a16:colId xmlns:a16="http://schemas.microsoft.com/office/drawing/2014/main" val="1656407418"/>
                    </a:ext>
                  </a:extLst>
                </a:gridCol>
                <a:gridCol w="1041026">
                  <a:extLst>
                    <a:ext uri="{9D8B030D-6E8A-4147-A177-3AD203B41FA5}">
                      <a16:colId xmlns:a16="http://schemas.microsoft.com/office/drawing/2014/main" val="272206720"/>
                    </a:ext>
                  </a:extLst>
                </a:gridCol>
                <a:gridCol w="1041026">
                  <a:extLst>
                    <a:ext uri="{9D8B030D-6E8A-4147-A177-3AD203B41FA5}">
                      <a16:colId xmlns:a16="http://schemas.microsoft.com/office/drawing/2014/main" val="893466481"/>
                    </a:ext>
                  </a:extLst>
                </a:gridCol>
                <a:gridCol w="1041026">
                  <a:extLst>
                    <a:ext uri="{9D8B030D-6E8A-4147-A177-3AD203B41FA5}">
                      <a16:colId xmlns:a16="http://schemas.microsoft.com/office/drawing/2014/main" val="1358485376"/>
                    </a:ext>
                  </a:extLst>
                </a:gridCol>
                <a:gridCol w="1041026">
                  <a:extLst>
                    <a:ext uri="{9D8B030D-6E8A-4147-A177-3AD203B41FA5}">
                      <a16:colId xmlns:a16="http://schemas.microsoft.com/office/drawing/2014/main" val="885941597"/>
                    </a:ext>
                  </a:extLst>
                </a:gridCol>
              </a:tblGrid>
              <a:tr h="384332">
                <a:tc>
                  <a:txBody>
                    <a:bodyPr/>
                    <a:lstStyle/>
                    <a:p>
                      <a:pPr algn="ctr">
                        <a:buNone/>
                      </a:pPr>
                      <a:r>
                        <a:rPr lang="en-US" sz="1400" b="0" i="0" dirty="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609361589"/>
                  </a:ext>
                </a:extLst>
              </a:tr>
              <a:tr h="376940">
                <a:tc>
                  <a:txBody>
                    <a:bodyPr/>
                    <a:lstStyle/>
                    <a:p>
                      <a:pPr algn="ctr">
                        <a:buNone/>
                      </a:pPr>
                      <a:r>
                        <a:rPr lang="en-US" sz="1400" b="0" i="0" dirty="0">
                          <a:effectLst/>
                          <a:latin typeface="Avenir Next" panose="020B0503020202020204" pitchFamily="34" charset="0"/>
                        </a:rPr>
                        <a:t>-0.24</a:t>
                      </a:r>
                    </a:p>
                  </a:txBody>
                  <a:tcPr marL="47625" marR="47625" marT="38100" marB="38100" anchor="ctr"/>
                </a:tc>
                <a:tc>
                  <a:txBody>
                    <a:bodyPr/>
                    <a:lstStyle/>
                    <a:p>
                      <a:pPr algn="ctr">
                        <a:buNone/>
                      </a:pPr>
                      <a:r>
                        <a:rPr lang="en-US" sz="1400" b="0" i="0" dirty="0">
                          <a:effectLst/>
                          <a:latin typeface="Avenir Next" panose="020B0503020202020204" pitchFamily="34" charset="0"/>
                        </a:rPr>
                        <a:t>-0.34</a:t>
                      </a:r>
                    </a:p>
                  </a:txBody>
                  <a:tcPr marL="47625" marR="47625" marT="38100" marB="38100" anchor="ctr"/>
                </a:tc>
                <a:tc>
                  <a:txBody>
                    <a:bodyPr/>
                    <a:lstStyle/>
                    <a:p>
                      <a:pPr algn="ctr">
                        <a:buNone/>
                      </a:pPr>
                      <a:r>
                        <a:rPr lang="en-US" sz="1400" b="0" i="0" dirty="0">
                          <a:effectLst/>
                          <a:latin typeface="Avenir Next" panose="020B0503020202020204" pitchFamily="34" charset="0"/>
                        </a:rPr>
                        <a:t>4.01</a:t>
                      </a:r>
                    </a:p>
                  </a:txBody>
                  <a:tcPr marL="47625" marR="47625" marT="38100" marB="38100" anchor="ctr"/>
                </a:tc>
                <a:tc>
                  <a:txBody>
                    <a:bodyPr/>
                    <a:lstStyle/>
                    <a:p>
                      <a:pPr algn="ctr">
                        <a:buNone/>
                      </a:pPr>
                      <a:r>
                        <a:rPr lang="en-US" sz="1400" b="0" i="0" dirty="0">
                          <a:effectLst/>
                          <a:latin typeface="Avenir Next" panose="020B0503020202020204" pitchFamily="34" charset="0"/>
                        </a:rPr>
                        <a:t>-8.81</a:t>
                      </a:r>
                    </a:p>
                  </a:txBody>
                  <a:tcPr marL="47625" marR="47625" marT="38100" marB="38100" anchor="ctr"/>
                </a:tc>
                <a:tc>
                  <a:txBody>
                    <a:bodyPr/>
                    <a:lstStyle/>
                    <a:p>
                      <a:pPr algn="ctr">
                        <a:buNone/>
                      </a:pPr>
                      <a:r>
                        <a:rPr lang="en-US" sz="1400" b="0" i="0" dirty="0">
                          <a:effectLst/>
                          <a:latin typeface="Avenir Next" panose="020B0503020202020204" pitchFamily="34" charset="0"/>
                        </a:rPr>
                        <a:t>13.91</a:t>
                      </a:r>
                    </a:p>
                  </a:txBody>
                  <a:tcPr marL="47625" marR="47625" marT="38100" marB="38100" anchor="ctr"/>
                </a:tc>
                <a:extLst>
                  <a:ext uri="{0D108BD9-81ED-4DB2-BD59-A6C34878D82A}">
                    <a16:rowId xmlns:a16="http://schemas.microsoft.com/office/drawing/2014/main" val="881606172"/>
                  </a:ext>
                </a:extLst>
              </a:tr>
            </a:tbl>
          </a:graphicData>
        </a:graphic>
      </p:graphicFrame>
      <p:pic>
        <p:nvPicPr>
          <p:cNvPr id="31" name="Content Placeholder 13" descr="A graph of a number of patients&#10;&#10;AI-generated content may be incorrect.">
            <a:extLst>
              <a:ext uri="{FF2B5EF4-FFF2-40B4-BE49-F238E27FC236}">
                <a16:creationId xmlns:a16="http://schemas.microsoft.com/office/drawing/2014/main" id="{0AAF96EC-DE48-318F-6991-94CBB042500D}"/>
              </a:ext>
            </a:extLst>
          </p:cNvPr>
          <p:cNvPicPr>
            <a:picLocks noGrp="1" noChangeAspect="1"/>
          </p:cNvPicPr>
          <p:nvPr>
            <p:ph idx="1"/>
          </p:nvPr>
        </p:nvPicPr>
        <p:blipFill>
          <a:blip r:embed="rId3"/>
          <a:stretch>
            <a:fillRect/>
          </a:stretch>
        </p:blipFill>
        <p:spPr>
          <a:xfrm>
            <a:off x="6357473" y="1931201"/>
            <a:ext cx="5205130" cy="3210957"/>
          </a:xfrm>
          <a:ln w="12700">
            <a:solidFill>
              <a:schemeClr val="accent1">
                <a:lumMod val="75000"/>
              </a:schemeClr>
            </a:solidFill>
          </a:ln>
        </p:spPr>
      </p:pic>
      <p:sp>
        <p:nvSpPr>
          <p:cNvPr id="32" name="TextBox 31">
            <a:extLst>
              <a:ext uri="{FF2B5EF4-FFF2-40B4-BE49-F238E27FC236}">
                <a16:creationId xmlns:a16="http://schemas.microsoft.com/office/drawing/2014/main" id="{0E01953E-8F59-1B45-1FF1-9212597FD380}"/>
              </a:ext>
            </a:extLst>
          </p:cNvPr>
          <p:cNvSpPr txBox="1"/>
          <p:nvPr/>
        </p:nvSpPr>
        <p:spPr>
          <a:xfrm>
            <a:off x="6410482" y="6216066"/>
            <a:ext cx="5099112" cy="523220"/>
          </a:xfrm>
          <a:prstGeom prst="rect">
            <a:avLst/>
          </a:prstGeom>
          <a:noFill/>
        </p:spPr>
        <p:txBody>
          <a:bodyPr wrap="square" rtlCol="0">
            <a:spAutoFit/>
          </a:bodyPr>
          <a:lstStyle/>
          <a:p>
            <a:r>
              <a:rPr lang="en-US" sz="1400" i="1" dirty="0">
                <a:latin typeface="Avenir Next Medium" panose="020B0503020202020204" pitchFamily="34" charset="0"/>
              </a:rPr>
              <a:t>This histogram represents an aggregate of 3 clinical groups: </a:t>
            </a:r>
            <a:r>
              <a:rPr lang="en-US" sz="1400" i="1" dirty="0">
                <a:latin typeface="Avenir Next" panose="020B0503020202020204" pitchFamily="34" charset="0"/>
              </a:rPr>
              <a:t>(1) HC + CSA (resilient), (2) MDD + CSA, (3) MDD </a:t>
            </a:r>
          </a:p>
        </p:txBody>
      </p:sp>
      <p:sp>
        <p:nvSpPr>
          <p:cNvPr id="36" name="TextBox 35">
            <a:extLst>
              <a:ext uri="{FF2B5EF4-FFF2-40B4-BE49-F238E27FC236}">
                <a16:creationId xmlns:a16="http://schemas.microsoft.com/office/drawing/2014/main" id="{5A91F378-4D52-4501-F99B-A63945DFEA8F}"/>
              </a:ext>
            </a:extLst>
          </p:cNvPr>
          <p:cNvSpPr txBox="1"/>
          <p:nvPr/>
        </p:nvSpPr>
        <p:spPr>
          <a:xfrm>
            <a:off x="522946" y="441706"/>
            <a:ext cx="11669054" cy="1323439"/>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Distribution of Brain AGE in ELS1 HC &amp; Clinical Groups</a:t>
            </a:r>
          </a:p>
        </p:txBody>
      </p:sp>
    </p:spTree>
    <p:extLst>
      <p:ext uri="{BB962C8B-B14F-4D97-AF65-F5344CB8AC3E}">
        <p14:creationId xmlns:p14="http://schemas.microsoft.com/office/powerpoint/2010/main" val="967694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79CA2-CF4B-7BDA-0A1E-8559F8327B5C}"/>
            </a:ext>
          </a:extLst>
        </p:cNvPr>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AA7A4729-3561-5901-E178-4CE6E38997DD}"/>
              </a:ext>
            </a:extLst>
          </p:cNvPr>
          <p:cNvGraphicFramePr>
            <a:graphicFrameLocks noGrp="1"/>
          </p:cNvGraphicFramePr>
          <p:nvPr>
            <p:extLst>
              <p:ext uri="{D42A27DB-BD31-4B8C-83A1-F6EECF244321}">
                <p14:modId xmlns:p14="http://schemas.microsoft.com/office/powerpoint/2010/main" val="2468237251"/>
              </p:ext>
            </p:extLst>
          </p:nvPr>
        </p:nvGraphicFramePr>
        <p:xfrm>
          <a:off x="365123" y="4013055"/>
          <a:ext cx="4484890" cy="598170"/>
        </p:xfrm>
        <a:graphic>
          <a:graphicData uri="http://schemas.openxmlformats.org/drawingml/2006/table">
            <a:tbl>
              <a:tblPr firstRow="1" bandRow="1">
                <a:tableStyleId>{C4B1156A-380E-4F78-BDF5-A606A8083BF9}</a:tableStyleId>
              </a:tblPr>
              <a:tblGrid>
                <a:gridCol w="896978">
                  <a:extLst>
                    <a:ext uri="{9D8B030D-6E8A-4147-A177-3AD203B41FA5}">
                      <a16:colId xmlns:a16="http://schemas.microsoft.com/office/drawing/2014/main" val="2565543878"/>
                    </a:ext>
                  </a:extLst>
                </a:gridCol>
                <a:gridCol w="896978">
                  <a:extLst>
                    <a:ext uri="{9D8B030D-6E8A-4147-A177-3AD203B41FA5}">
                      <a16:colId xmlns:a16="http://schemas.microsoft.com/office/drawing/2014/main" val="3491004336"/>
                    </a:ext>
                  </a:extLst>
                </a:gridCol>
                <a:gridCol w="896978">
                  <a:extLst>
                    <a:ext uri="{9D8B030D-6E8A-4147-A177-3AD203B41FA5}">
                      <a16:colId xmlns:a16="http://schemas.microsoft.com/office/drawing/2014/main" val="482356085"/>
                    </a:ext>
                  </a:extLst>
                </a:gridCol>
                <a:gridCol w="896978">
                  <a:extLst>
                    <a:ext uri="{9D8B030D-6E8A-4147-A177-3AD203B41FA5}">
                      <a16:colId xmlns:a16="http://schemas.microsoft.com/office/drawing/2014/main" val="2557429241"/>
                    </a:ext>
                  </a:extLst>
                </a:gridCol>
                <a:gridCol w="896978">
                  <a:extLst>
                    <a:ext uri="{9D8B030D-6E8A-4147-A177-3AD203B41FA5}">
                      <a16:colId xmlns:a16="http://schemas.microsoft.com/office/drawing/2014/main" val="3955826960"/>
                    </a:ext>
                  </a:extLst>
                </a:gridCol>
              </a:tblGrid>
              <a:tr h="238126">
                <a:tc>
                  <a:txBody>
                    <a:bodyPr/>
                    <a:lstStyle/>
                    <a:p>
                      <a:pPr algn="ctr">
                        <a:buNone/>
                      </a:pPr>
                      <a:r>
                        <a:rPr lang="en-US" sz="1400" b="0" i="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331310442"/>
                  </a:ext>
                </a:extLst>
              </a:tr>
              <a:tr h="238126">
                <a:tc>
                  <a:txBody>
                    <a:bodyPr/>
                    <a:lstStyle/>
                    <a:p>
                      <a:pPr algn="ctr">
                        <a:buNone/>
                      </a:pPr>
                      <a:r>
                        <a:rPr lang="en-US" sz="1400" b="0" i="0" dirty="0">
                          <a:effectLst/>
                          <a:latin typeface="Avenir Next" panose="020B0503020202020204" pitchFamily="34" charset="0"/>
                        </a:rPr>
                        <a:t>0.01</a:t>
                      </a:r>
                    </a:p>
                  </a:txBody>
                  <a:tcPr marL="47625" marR="47625" marT="38100" marB="38100" anchor="ctr"/>
                </a:tc>
                <a:tc>
                  <a:txBody>
                    <a:bodyPr/>
                    <a:lstStyle/>
                    <a:p>
                      <a:pPr algn="ctr">
                        <a:buNone/>
                      </a:pPr>
                      <a:r>
                        <a:rPr lang="en-US" sz="1400" b="0" i="0" dirty="0">
                          <a:effectLst/>
                          <a:latin typeface="Avenir Next" panose="020B0503020202020204" pitchFamily="34" charset="0"/>
                        </a:rPr>
                        <a:t>-0.53</a:t>
                      </a:r>
                    </a:p>
                  </a:txBody>
                  <a:tcPr marL="47625" marR="47625" marT="38100" marB="38100" anchor="ctr"/>
                </a:tc>
                <a:tc>
                  <a:txBody>
                    <a:bodyPr/>
                    <a:lstStyle/>
                    <a:p>
                      <a:pPr algn="ctr">
                        <a:buNone/>
                      </a:pPr>
                      <a:r>
                        <a:rPr lang="en-US" sz="1400" b="0" i="0" dirty="0">
                          <a:effectLst/>
                          <a:latin typeface="Avenir Next" panose="020B0503020202020204" pitchFamily="34" charset="0"/>
                        </a:rPr>
                        <a:t>4.55</a:t>
                      </a:r>
                    </a:p>
                  </a:txBody>
                  <a:tcPr marL="47625" marR="47625" marT="38100" marB="38100" anchor="ctr"/>
                </a:tc>
                <a:tc>
                  <a:txBody>
                    <a:bodyPr/>
                    <a:lstStyle/>
                    <a:p>
                      <a:pPr algn="ctr">
                        <a:buNone/>
                      </a:pPr>
                      <a:r>
                        <a:rPr lang="en-US" sz="1400" b="0" i="0" dirty="0">
                          <a:effectLst/>
                          <a:latin typeface="Avenir Next" panose="020B0503020202020204" pitchFamily="34" charset="0"/>
                        </a:rPr>
                        <a:t>-4.49</a:t>
                      </a:r>
                    </a:p>
                  </a:txBody>
                  <a:tcPr marL="47625" marR="47625" marT="38100" marB="38100" anchor="ctr"/>
                </a:tc>
                <a:tc>
                  <a:txBody>
                    <a:bodyPr/>
                    <a:lstStyle/>
                    <a:p>
                      <a:pPr algn="ctr">
                        <a:buNone/>
                      </a:pPr>
                      <a:r>
                        <a:rPr lang="en-US" sz="1400" b="0" i="0" dirty="0">
                          <a:effectLst/>
                          <a:latin typeface="Avenir Next" panose="020B0503020202020204" pitchFamily="34" charset="0"/>
                        </a:rPr>
                        <a:t>13.91</a:t>
                      </a:r>
                    </a:p>
                  </a:txBody>
                  <a:tcPr marL="47625" marR="47625" marT="38100" marB="38100" anchor="ctr"/>
                </a:tc>
                <a:extLst>
                  <a:ext uri="{0D108BD9-81ED-4DB2-BD59-A6C34878D82A}">
                    <a16:rowId xmlns:a16="http://schemas.microsoft.com/office/drawing/2014/main" val="1508582439"/>
                  </a:ext>
                </a:extLst>
              </a:tr>
            </a:tbl>
          </a:graphicData>
        </a:graphic>
      </p:graphicFrame>
      <p:graphicFrame>
        <p:nvGraphicFramePr>
          <p:cNvPr id="14" name="Table 13">
            <a:extLst>
              <a:ext uri="{FF2B5EF4-FFF2-40B4-BE49-F238E27FC236}">
                <a16:creationId xmlns:a16="http://schemas.microsoft.com/office/drawing/2014/main" id="{00CCD4C4-BF38-C8CF-1143-8C975A494779}"/>
              </a:ext>
            </a:extLst>
          </p:cNvPr>
          <p:cNvGraphicFramePr>
            <a:graphicFrameLocks noGrp="1"/>
          </p:cNvGraphicFramePr>
          <p:nvPr>
            <p:extLst>
              <p:ext uri="{D42A27DB-BD31-4B8C-83A1-F6EECF244321}">
                <p14:modId xmlns:p14="http://schemas.microsoft.com/office/powerpoint/2010/main" val="2631407099"/>
              </p:ext>
            </p:extLst>
          </p:nvPr>
        </p:nvGraphicFramePr>
        <p:xfrm>
          <a:off x="7341989" y="6025374"/>
          <a:ext cx="4484890" cy="598170"/>
        </p:xfrm>
        <a:graphic>
          <a:graphicData uri="http://schemas.openxmlformats.org/drawingml/2006/table">
            <a:tbl>
              <a:tblPr firstRow="1" bandRow="1">
                <a:tableStyleId>{C4B1156A-380E-4F78-BDF5-A606A8083BF9}</a:tableStyleId>
              </a:tblPr>
              <a:tblGrid>
                <a:gridCol w="896978">
                  <a:extLst>
                    <a:ext uri="{9D8B030D-6E8A-4147-A177-3AD203B41FA5}">
                      <a16:colId xmlns:a16="http://schemas.microsoft.com/office/drawing/2014/main" val="3141129110"/>
                    </a:ext>
                  </a:extLst>
                </a:gridCol>
                <a:gridCol w="896978">
                  <a:extLst>
                    <a:ext uri="{9D8B030D-6E8A-4147-A177-3AD203B41FA5}">
                      <a16:colId xmlns:a16="http://schemas.microsoft.com/office/drawing/2014/main" val="3517353142"/>
                    </a:ext>
                  </a:extLst>
                </a:gridCol>
                <a:gridCol w="896978">
                  <a:extLst>
                    <a:ext uri="{9D8B030D-6E8A-4147-A177-3AD203B41FA5}">
                      <a16:colId xmlns:a16="http://schemas.microsoft.com/office/drawing/2014/main" val="1065666201"/>
                    </a:ext>
                  </a:extLst>
                </a:gridCol>
                <a:gridCol w="896978">
                  <a:extLst>
                    <a:ext uri="{9D8B030D-6E8A-4147-A177-3AD203B41FA5}">
                      <a16:colId xmlns:a16="http://schemas.microsoft.com/office/drawing/2014/main" val="1636144234"/>
                    </a:ext>
                  </a:extLst>
                </a:gridCol>
                <a:gridCol w="896978">
                  <a:extLst>
                    <a:ext uri="{9D8B030D-6E8A-4147-A177-3AD203B41FA5}">
                      <a16:colId xmlns:a16="http://schemas.microsoft.com/office/drawing/2014/main" val="4102026299"/>
                    </a:ext>
                  </a:extLst>
                </a:gridCol>
              </a:tblGrid>
              <a:tr h="252604">
                <a:tc>
                  <a:txBody>
                    <a:bodyPr/>
                    <a:lstStyle/>
                    <a:p>
                      <a:pPr algn="ctr">
                        <a:buNone/>
                      </a:pPr>
                      <a:r>
                        <a:rPr lang="en-US" sz="1400" b="0" i="0" dirty="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3674762308"/>
                  </a:ext>
                </a:extLst>
              </a:tr>
              <a:tr h="0">
                <a:tc>
                  <a:txBody>
                    <a:bodyPr/>
                    <a:lstStyle/>
                    <a:p>
                      <a:pPr algn="ctr">
                        <a:buNone/>
                      </a:pPr>
                      <a:r>
                        <a:rPr lang="en-US" sz="1400" b="0" i="0" dirty="0">
                          <a:effectLst/>
                          <a:latin typeface="Avenir Next" panose="020B0503020202020204" pitchFamily="34" charset="0"/>
                        </a:rPr>
                        <a:t>-1.61</a:t>
                      </a:r>
                    </a:p>
                  </a:txBody>
                  <a:tcPr marL="47625" marR="47625" marT="38100" marB="38100" anchor="ctr"/>
                </a:tc>
                <a:tc>
                  <a:txBody>
                    <a:bodyPr/>
                    <a:lstStyle/>
                    <a:p>
                      <a:pPr algn="ctr">
                        <a:buNone/>
                      </a:pPr>
                      <a:r>
                        <a:rPr lang="en-US" sz="1400" b="0" i="0" dirty="0">
                          <a:effectLst/>
                          <a:latin typeface="Avenir Next" panose="020B0503020202020204" pitchFamily="34" charset="0"/>
                        </a:rPr>
                        <a:t>-1.91</a:t>
                      </a:r>
                    </a:p>
                  </a:txBody>
                  <a:tcPr marL="47625" marR="47625" marT="38100" marB="38100" anchor="ctr"/>
                </a:tc>
                <a:tc>
                  <a:txBody>
                    <a:bodyPr/>
                    <a:lstStyle/>
                    <a:p>
                      <a:pPr algn="ctr">
                        <a:buNone/>
                      </a:pPr>
                      <a:r>
                        <a:rPr lang="en-US" sz="1400" b="0" i="0" dirty="0">
                          <a:effectLst/>
                          <a:latin typeface="Avenir Next" panose="020B0503020202020204" pitchFamily="34" charset="0"/>
                        </a:rPr>
                        <a:t>4.66</a:t>
                      </a:r>
                    </a:p>
                  </a:txBody>
                  <a:tcPr marL="47625" marR="47625" marT="38100" marB="38100" anchor="ctr"/>
                </a:tc>
                <a:tc>
                  <a:txBody>
                    <a:bodyPr/>
                    <a:lstStyle/>
                    <a:p>
                      <a:pPr algn="ctr">
                        <a:buNone/>
                      </a:pPr>
                      <a:r>
                        <a:rPr lang="en-US" sz="1400" b="0" i="0" dirty="0">
                          <a:effectLst/>
                          <a:latin typeface="Avenir Next" panose="020B0503020202020204" pitchFamily="34" charset="0"/>
                        </a:rPr>
                        <a:t>-8.81</a:t>
                      </a:r>
                    </a:p>
                  </a:txBody>
                  <a:tcPr marL="47625" marR="47625" marT="38100" marB="38100" anchor="ctr"/>
                </a:tc>
                <a:tc>
                  <a:txBody>
                    <a:bodyPr/>
                    <a:lstStyle/>
                    <a:p>
                      <a:pPr algn="ctr">
                        <a:buNone/>
                      </a:pPr>
                      <a:r>
                        <a:rPr lang="en-US" sz="1400" b="0" i="0" dirty="0">
                          <a:effectLst/>
                          <a:latin typeface="Avenir Next" panose="020B0503020202020204" pitchFamily="34" charset="0"/>
                        </a:rPr>
                        <a:t>11.12</a:t>
                      </a:r>
                    </a:p>
                  </a:txBody>
                  <a:tcPr marL="47625" marR="47625" marT="38100" marB="38100" anchor="ctr"/>
                </a:tc>
                <a:extLst>
                  <a:ext uri="{0D108BD9-81ED-4DB2-BD59-A6C34878D82A}">
                    <a16:rowId xmlns:a16="http://schemas.microsoft.com/office/drawing/2014/main" val="2868117874"/>
                  </a:ext>
                </a:extLst>
              </a:tr>
            </a:tbl>
          </a:graphicData>
        </a:graphic>
      </p:graphicFrame>
      <p:graphicFrame>
        <p:nvGraphicFramePr>
          <p:cNvPr id="15" name="Table 14">
            <a:extLst>
              <a:ext uri="{FF2B5EF4-FFF2-40B4-BE49-F238E27FC236}">
                <a16:creationId xmlns:a16="http://schemas.microsoft.com/office/drawing/2014/main" id="{BAC2EB06-70FA-6BEB-CABA-2B0C74A0513F}"/>
              </a:ext>
            </a:extLst>
          </p:cNvPr>
          <p:cNvGraphicFramePr>
            <a:graphicFrameLocks noGrp="1"/>
          </p:cNvGraphicFramePr>
          <p:nvPr>
            <p:extLst>
              <p:ext uri="{D42A27DB-BD31-4B8C-83A1-F6EECF244321}">
                <p14:modId xmlns:p14="http://schemas.microsoft.com/office/powerpoint/2010/main" val="278971025"/>
              </p:ext>
            </p:extLst>
          </p:nvPr>
        </p:nvGraphicFramePr>
        <p:xfrm>
          <a:off x="3647946" y="4899753"/>
          <a:ext cx="4484890" cy="598170"/>
        </p:xfrm>
        <a:graphic>
          <a:graphicData uri="http://schemas.openxmlformats.org/drawingml/2006/table">
            <a:tbl>
              <a:tblPr firstRow="1" bandRow="1">
                <a:tableStyleId>{C4B1156A-380E-4F78-BDF5-A606A8083BF9}</a:tableStyleId>
              </a:tblPr>
              <a:tblGrid>
                <a:gridCol w="896978">
                  <a:extLst>
                    <a:ext uri="{9D8B030D-6E8A-4147-A177-3AD203B41FA5}">
                      <a16:colId xmlns:a16="http://schemas.microsoft.com/office/drawing/2014/main" val="4164474517"/>
                    </a:ext>
                  </a:extLst>
                </a:gridCol>
                <a:gridCol w="896978">
                  <a:extLst>
                    <a:ext uri="{9D8B030D-6E8A-4147-A177-3AD203B41FA5}">
                      <a16:colId xmlns:a16="http://schemas.microsoft.com/office/drawing/2014/main" val="926431958"/>
                    </a:ext>
                  </a:extLst>
                </a:gridCol>
                <a:gridCol w="896978">
                  <a:extLst>
                    <a:ext uri="{9D8B030D-6E8A-4147-A177-3AD203B41FA5}">
                      <a16:colId xmlns:a16="http://schemas.microsoft.com/office/drawing/2014/main" val="1659219424"/>
                    </a:ext>
                  </a:extLst>
                </a:gridCol>
                <a:gridCol w="896978">
                  <a:extLst>
                    <a:ext uri="{9D8B030D-6E8A-4147-A177-3AD203B41FA5}">
                      <a16:colId xmlns:a16="http://schemas.microsoft.com/office/drawing/2014/main" val="428594632"/>
                    </a:ext>
                  </a:extLst>
                </a:gridCol>
                <a:gridCol w="896978">
                  <a:extLst>
                    <a:ext uri="{9D8B030D-6E8A-4147-A177-3AD203B41FA5}">
                      <a16:colId xmlns:a16="http://schemas.microsoft.com/office/drawing/2014/main" val="1419510783"/>
                    </a:ext>
                  </a:extLst>
                </a:gridCol>
              </a:tblGrid>
              <a:tr h="251758">
                <a:tc>
                  <a:txBody>
                    <a:bodyPr/>
                    <a:lstStyle/>
                    <a:p>
                      <a:pPr algn="ctr">
                        <a:buNone/>
                      </a:pPr>
                      <a:r>
                        <a:rPr lang="en-US" sz="1400" b="0" i="0" dirty="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935526911"/>
                  </a:ext>
                </a:extLst>
              </a:tr>
              <a:tr h="238780">
                <a:tc>
                  <a:txBody>
                    <a:bodyPr/>
                    <a:lstStyle/>
                    <a:p>
                      <a:pPr algn="ctr">
                        <a:buNone/>
                      </a:pPr>
                      <a:r>
                        <a:rPr lang="en-US" sz="1400" b="0" i="0" dirty="0">
                          <a:effectLst/>
                          <a:latin typeface="Avenir Next" panose="020B0503020202020204" pitchFamily="34" charset="0"/>
                        </a:rPr>
                        <a:t>0.84</a:t>
                      </a:r>
                    </a:p>
                  </a:txBody>
                  <a:tcPr marL="47625" marR="47625" marT="38100" marB="38100" anchor="ctr"/>
                </a:tc>
                <a:tc>
                  <a:txBody>
                    <a:bodyPr/>
                    <a:lstStyle/>
                    <a:p>
                      <a:pPr algn="ctr">
                        <a:buNone/>
                      </a:pPr>
                      <a:r>
                        <a:rPr lang="en-US" sz="1400" b="0" i="0" dirty="0">
                          <a:effectLst/>
                          <a:latin typeface="Avenir Next" panose="020B0503020202020204" pitchFamily="34" charset="0"/>
                        </a:rPr>
                        <a:t>1.15</a:t>
                      </a:r>
                    </a:p>
                  </a:txBody>
                  <a:tcPr marL="47625" marR="47625" marT="38100" marB="38100" anchor="ctr"/>
                </a:tc>
                <a:tc>
                  <a:txBody>
                    <a:bodyPr/>
                    <a:lstStyle/>
                    <a:p>
                      <a:pPr algn="ctr">
                        <a:buNone/>
                      </a:pPr>
                      <a:r>
                        <a:rPr lang="en-US" sz="1400" b="0" i="0" dirty="0">
                          <a:effectLst/>
                          <a:latin typeface="Avenir Next" panose="020B0503020202020204" pitchFamily="34" charset="0"/>
                        </a:rPr>
                        <a:t>2.32</a:t>
                      </a:r>
                    </a:p>
                  </a:txBody>
                  <a:tcPr marL="47625" marR="47625" marT="38100" marB="38100" anchor="ctr"/>
                </a:tc>
                <a:tc>
                  <a:txBody>
                    <a:bodyPr/>
                    <a:lstStyle/>
                    <a:p>
                      <a:pPr algn="ctr">
                        <a:buNone/>
                      </a:pPr>
                      <a:r>
                        <a:rPr lang="en-US" sz="1400" b="0" i="0" dirty="0">
                          <a:effectLst/>
                          <a:latin typeface="Avenir Next" panose="020B0503020202020204" pitchFamily="34" charset="0"/>
                        </a:rPr>
                        <a:t>-4.77</a:t>
                      </a:r>
                    </a:p>
                  </a:txBody>
                  <a:tcPr marL="47625" marR="47625" marT="38100" marB="38100" anchor="ctr"/>
                </a:tc>
                <a:tc>
                  <a:txBody>
                    <a:bodyPr/>
                    <a:lstStyle/>
                    <a:p>
                      <a:pPr algn="ctr">
                        <a:buNone/>
                      </a:pPr>
                      <a:r>
                        <a:rPr lang="en-US" sz="1400" b="0" i="0" dirty="0">
                          <a:effectLst/>
                          <a:latin typeface="Avenir Next" panose="020B0503020202020204" pitchFamily="34" charset="0"/>
                        </a:rPr>
                        <a:t>4.54</a:t>
                      </a:r>
                    </a:p>
                  </a:txBody>
                  <a:tcPr marL="47625" marR="47625" marT="38100" marB="38100" anchor="ctr"/>
                </a:tc>
                <a:extLst>
                  <a:ext uri="{0D108BD9-81ED-4DB2-BD59-A6C34878D82A}">
                    <a16:rowId xmlns:a16="http://schemas.microsoft.com/office/drawing/2014/main" val="758685943"/>
                  </a:ext>
                </a:extLst>
              </a:tr>
            </a:tbl>
          </a:graphicData>
        </a:graphic>
      </p:graphicFrame>
      <p:pic>
        <p:nvPicPr>
          <p:cNvPr id="26" name="Picture 25" descr="A graph of a graph with purple bars&#10;&#10;AI-generated content may be incorrect.">
            <a:extLst>
              <a:ext uri="{FF2B5EF4-FFF2-40B4-BE49-F238E27FC236}">
                <a16:creationId xmlns:a16="http://schemas.microsoft.com/office/drawing/2014/main" id="{E2F01DA2-363E-66BF-838E-0C21E8D82ABC}"/>
              </a:ext>
            </a:extLst>
          </p:cNvPr>
          <p:cNvPicPr>
            <a:picLocks noChangeAspect="1"/>
          </p:cNvPicPr>
          <p:nvPr/>
        </p:nvPicPr>
        <p:blipFill>
          <a:blip r:embed="rId2"/>
          <a:stretch>
            <a:fillRect/>
          </a:stretch>
        </p:blipFill>
        <p:spPr>
          <a:xfrm>
            <a:off x="365123" y="1111488"/>
            <a:ext cx="4484891" cy="2766654"/>
          </a:xfrm>
          <a:prstGeom prst="rect">
            <a:avLst/>
          </a:prstGeom>
          <a:ln w="12700">
            <a:solidFill>
              <a:schemeClr val="accent1">
                <a:lumMod val="75000"/>
              </a:schemeClr>
            </a:solidFill>
          </a:ln>
        </p:spPr>
      </p:pic>
      <p:pic>
        <p:nvPicPr>
          <p:cNvPr id="22" name="Picture 21" descr="A graph of a graph with pink bars&#10;&#10;AI-generated content may be incorrect.">
            <a:extLst>
              <a:ext uri="{FF2B5EF4-FFF2-40B4-BE49-F238E27FC236}">
                <a16:creationId xmlns:a16="http://schemas.microsoft.com/office/drawing/2014/main" id="{6661DF47-62C5-408E-346B-735E0569BBA0}"/>
              </a:ext>
            </a:extLst>
          </p:cNvPr>
          <p:cNvPicPr>
            <a:picLocks noChangeAspect="1"/>
          </p:cNvPicPr>
          <p:nvPr/>
        </p:nvPicPr>
        <p:blipFill>
          <a:blip r:embed="rId3"/>
          <a:stretch>
            <a:fillRect/>
          </a:stretch>
        </p:blipFill>
        <p:spPr>
          <a:xfrm>
            <a:off x="3647944" y="1979046"/>
            <a:ext cx="4484892" cy="2766654"/>
          </a:xfrm>
          <a:prstGeom prst="rect">
            <a:avLst/>
          </a:prstGeom>
          <a:ln w="12700">
            <a:solidFill>
              <a:schemeClr val="accent1">
                <a:lumMod val="75000"/>
              </a:schemeClr>
            </a:solidFill>
          </a:ln>
        </p:spPr>
      </p:pic>
      <p:sp>
        <p:nvSpPr>
          <p:cNvPr id="3" name="TextBox 2">
            <a:extLst>
              <a:ext uri="{FF2B5EF4-FFF2-40B4-BE49-F238E27FC236}">
                <a16:creationId xmlns:a16="http://schemas.microsoft.com/office/drawing/2014/main" id="{2B114AF5-6291-A15D-549B-900DF3C9B617}"/>
              </a:ext>
            </a:extLst>
          </p:cNvPr>
          <p:cNvSpPr txBox="1"/>
          <p:nvPr/>
        </p:nvSpPr>
        <p:spPr>
          <a:xfrm>
            <a:off x="238371" y="264171"/>
            <a:ext cx="11947350" cy="707886"/>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Distribution of Brain AGE in ELS1 Clinical Groups</a:t>
            </a:r>
          </a:p>
        </p:txBody>
      </p:sp>
      <p:pic>
        <p:nvPicPr>
          <p:cNvPr id="20" name="Picture 19" descr="A graph of a graph of a brain age&#10;&#10;AI-generated content may be incorrect.">
            <a:extLst>
              <a:ext uri="{FF2B5EF4-FFF2-40B4-BE49-F238E27FC236}">
                <a16:creationId xmlns:a16="http://schemas.microsoft.com/office/drawing/2014/main" id="{8A2F2328-15E8-70ED-B293-348E3AB482FE}"/>
              </a:ext>
            </a:extLst>
          </p:cNvPr>
          <p:cNvPicPr>
            <a:picLocks noChangeAspect="1"/>
          </p:cNvPicPr>
          <p:nvPr/>
        </p:nvPicPr>
        <p:blipFill>
          <a:blip r:embed="rId4"/>
          <a:stretch>
            <a:fillRect/>
          </a:stretch>
        </p:blipFill>
        <p:spPr>
          <a:xfrm>
            <a:off x="7341988" y="3119289"/>
            <a:ext cx="4484891" cy="2766654"/>
          </a:xfrm>
          <a:prstGeom prst="rect">
            <a:avLst/>
          </a:prstGeom>
          <a:ln w="12700">
            <a:solidFill>
              <a:schemeClr val="accent1">
                <a:lumMod val="75000"/>
              </a:schemeClr>
            </a:solidFill>
          </a:ln>
        </p:spPr>
      </p:pic>
    </p:spTree>
    <p:extLst>
      <p:ext uri="{BB962C8B-B14F-4D97-AF65-F5344CB8AC3E}">
        <p14:creationId xmlns:p14="http://schemas.microsoft.com/office/powerpoint/2010/main" val="214804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B0D229C0-D08D-A6FC-E95B-5FA073D7B89A}"/>
              </a:ext>
            </a:extLst>
          </p:cNvPr>
          <p:cNvGraphicFramePr>
            <a:graphicFrameLocks noGrp="1"/>
          </p:cNvGraphicFramePr>
          <p:nvPr>
            <p:extLst>
              <p:ext uri="{D42A27DB-BD31-4B8C-83A1-F6EECF244321}">
                <p14:modId xmlns:p14="http://schemas.microsoft.com/office/powerpoint/2010/main" val="596815215"/>
              </p:ext>
            </p:extLst>
          </p:nvPr>
        </p:nvGraphicFramePr>
        <p:xfrm>
          <a:off x="642972" y="5591517"/>
          <a:ext cx="5221455" cy="598170"/>
        </p:xfrm>
        <a:graphic>
          <a:graphicData uri="http://schemas.openxmlformats.org/drawingml/2006/table">
            <a:tbl>
              <a:tblPr firstRow="1" bandRow="1">
                <a:tableStyleId>{C4B1156A-380E-4F78-BDF5-A606A8083BF9}</a:tableStyleId>
              </a:tblPr>
              <a:tblGrid>
                <a:gridCol w="1044291">
                  <a:extLst>
                    <a:ext uri="{9D8B030D-6E8A-4147-A177-3AD203B41FA5}">
                      <a16:colId xmlns:a16="http://schemas.microsoft.com/office/drawing/2014/main" val="1656407418"/>
                    </a:ext>
                  </a:extLst>
                </a:gridCol>
                <a:gridCol w="1044291">
                  <a:extLst>
                    <a:ext uri="{9D8B030D-6E8A-4147-A177-3AD203B41FA5}">
                      <a16:colId xmlns:a16="http://schemas.microsoft.com/office/drawing/2014/main" val="272206720"/>
                    </a:ext>
                  </a:extLst>
                </a:gridCol>
                <a:gridCol w="1044291">
                  <a:extLst>
                    <a:ext uri="{9D8B030D-6E8A-4147-A177-3AD203B41FA5}">
                      <a16:colId xmlns:a16="http://schemas.microsoft.com/office/drawing/2014/main" val="893466481"/>
                    </a:ext>
                  </a:extLst>
                </a:gridCol>
                <a:gridCol w="1044291">
                  <a:extLst>
                    <a:ext uri="{9D8B030D-6E8A-4147-A177-3AD203B41FA5}">
                      <a16:colId xmlns:a16="http://schemas.microsoft.com/office/drawing/2014/main" val="1358485376"/>
                    </a:ext>
                  </a:extLst>
                </a:gridCol>
                <a:gridCol w="1044291">
                  <a:extLst>
                    <a:ext uri="{9D8B030D-6E8A-4147-A177-3AD203B41FA5}">
                      <a16:colId xmlns:a16="http://schemas.microsoft.com/office/drawing/2014/main" val="885941597"/>
                    </a:ext>
                  </a:extLst>
                </a:gridCol>
              </a:tblGrid>
              <a:tr h="242888">
                <a:tc>
                  <a:txBody>
                    <a:bodyPr/>
                    <a:lstStyle/>
                    <a:p>
                      <a:pPr algn="ctr">
                        <a:buNone/>
                      </a:pPr>
                      <a:r>
                        <a:rPr lang="en-US" sz="1400" b="0" i="0" dirty="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609361589"/>
                  </a:ext>
                </a:extLst>
              </a:tr>
              <a:tr h="242888">
                <a:tc>
                  <a:txBody>
                    <a:bodyPr/>
                    <a:lstStyle/>
                    <a:p>
                      <a:pPr algn="ctr">
                        <a:buNone/>
                      </a:pPr>
                      <a:r>
                        <a:rPr lang="en-US" sz="1400" b="0" i="0" dirty="0">
                          <a:effectLst/>
                          <a:latin typeface="Avenir Next" panose="020B0503020202020204" pitchFamily="34" charset="0"/>
                        </a:rPr>
                        <a:t>0.97</a:t>
                      </a:r>
                    </a:p>
                  </a:txBody>
                  <a:tcPr marL="47625" marR="47625" marT="38100" marB="38100" anchor="ctr"/>
                </a:tc>
                <a:tc>
                  <a:txBody>
                    <a:bodyPr/>
                    <a:lstStyle/>
                    <a:p>
                      <a:pPr algn="ctr">
                        <a:buNone/>
                      </a:pPr>
                      <a:r>
                        <a:rPr lang="en-US" sz="1400" b="0" i="0" dirty="0">
                          <a:effectLst/>
                          <a:latin typeface="Avenir Next" panose="020B0503020202020204" pitchFamily="34" charset="0"/>
                        </a:rPr>
                        <a:t>0.87</a:t>
                      </a:r>
                    </a:p>
                  </a:txBody>
                  <a:tcPr marL="47625" marR="47625" marT="38100" marB="38100" anchor="ctr"/>
                </a:tc>
                <a:tc>
                  <a:txBody>
                    <a:bodyPr/>
                    <a:lstStyle/>
                    <a:p>
                      <a:pPr algn="ctr">
                        <a:buNone/>
                      </a:pPr>
                      <a:r>
                        <a:rPr lang="en-US" sz="1400" b="0" i="0" dirty="0">
                          <a:effectLst/>
                          <a:latin typeface="Avenir Next" panose="020B0503020202020204" pitchFamily="34" charset="0"/>
                        </a:rPr>
                        <a:t>3.62</a:t>
                      </a:r>
                    </a:p>
                  </a:txBody>
                  <a:tcPr marL="47625" marR="47625" marT="38100" marB="38100" anchor="ctr"/>
                </a:tc>
                <a:tc>
                  <a:txBody>
                    <a:bodyPr/>
                    <a:lstStyle/>
                    <a:p>
                      <a:pPr algn="ctr">
                        <a:buNone/>
                      </a:pPr>
                      <a:r>
                        <a:rPr lang="en-US" sz="1400" b="0" i="0" dirty="0">
                          <a:effectLst/>
                          <a:latin typeface="Avenir Next" panose="020B0503020202020204" pitchFamily="34" charset="0"/>
                        </a:rPr>
                        <a:t>-7.31</a:t>
                      </a:r>
                    </a:p>
                  </a:txBody>
                  <a:tcPr marL="47625" marR="47625" marT="38100" marB="38100" anchor="ctr"/>
                </a:tc>
                <a:tc>
                  <a:txBody>
                    <a:bodyPr/>
                    <a:lstStyle/>
                    <a:p>
                      <a:pPr algn="ctr">
                        <a:buNone/>
                      </a:pPr>
                      <a:r>
                        <a:rPr lang="en-US" sz="1400" b="0" i="0" dirty="0">
                          <a:effectLst/>
                          <a:latin typeface="Avenir Next" panose="020B0503020202020204" pitchFamily="34" charset="0"/>
                        </a:rPr>
                        <a:t>9.12</a:t>
                      </a:r>
                    </a:p>
                  </a:txBody>
                  <a:tcPr marL="47625" marR="47625" marT="38100" marB="38100" anchor="ctr"/>
                </a:tc>
                <a:extLst>
                  <a:ext uri="{0D108BD9-81ED-4DB2-BD59-A6C34878D82A}">
                    <a16:rowId xmlns:a16="http://schemas.microsoft.com/office/drawing/2014/main" val="881606172"/>
                  </a:ext>
                </a:extLst>
              </a:tr>
            </a:tbl>
          </a:graphicData>
        </a:graphic>
      </p:graphicFrame>
      <p:graphicFrame>
        <p:nvGraphicFramePr>
          <p:cNvPr id="19" name="Table 18">
            <a:extLst>
              <a:ext uri="{FF2B5EF4-FFF2-40B4-BE49-F238E27FC236}">
                <a16:creationId xmlns:a16="http://schemas.microsoft.com/office/drawing/2014/main" id="{C4B6773B-0393-0496-918E-5E8B7A0A480A}"/>
              </a:ext>
            </a:extLst>
          </p:cNvPr>
          <p:cNvGraphicFramePr>
            <a:graphicFrameLocks noGrp="1"/>
          </p:cNvGraphicFramePr>
          <p:nvPr>
            <p:extLst>
              <p:ext uri="{D42A27DB-BD31-4B8C-83A1-F6EECF244321}">
                <p14:modId xmlns:p14="http://schemas.microsoft.com/office/powerpoint/2010/main" val="16974620"/>
              </p:ext>
            </p:extLst>
          </p:nvPr>
        </p:nvGraphicFramePr>
        <p:xfrm>
          <a:off x="6276959" y="5591517"/>
          <a:ext cx="5221455" cy="598170"/>
        </p:xfrm>
        <a:graphic>
          <a:graphicData uri="http://schemas.openxmlformats.org/drawingml/2006/table">
            <a:tbl>
              <a:tblPr firstRow="1" bandRow="1">
                <a:tableStyleId>{C4B1156A-380E-4F78-BDF5-A606A8083BF9}</a:tableStyleId>
              </a:tblPr>
              <a:tblGrid>
                <a:gridCol w="1044291">
                  <a:extLst>
                    <a:ext uri="{9D8B030D-6E8A-4147-A177-3AD203B41FA5}">
                      <a16:colId xmlns:a16="http://schemas.microsoft.com/office/drawing/2014/main" val="1656407418"/>
                    </a:ext>
                  </a:extLst>
                </a:gridCol>
                <a:gridCol w="1044291">
                  <a:extLst>
                    <a:ext uri="{9D8B030D-6E8A-4147-A177-3AD203B41FA5}">
                      <a16:colId xmlns:a16="http://schemas.microsoft.com/office/drawing/2014/main" val="272206720"/>
                    </a:ext>
                  </a:extLst>
                </a:gridCol>
                <a:gridCol w="1044291">
                  <a:extLst>
                    <a:ext uri="{9D8B030D-6E8A-4147-A177-3AD203B41FA5}">
                      <a16:colId xmlns:a16="http://schemas.microsoft.com/office/drawing/2014/main" val="893466481"/>
                    </a:ext>
                  </a:extLst>
                </a:gridCol>
                <a:gridCol w="1044291">
                  <a:extLst>
                    <a:ext uri="{9D8B030D-6E8A-4147-A177-3AD203B41FA5}">
                      <a16:colId xmlns:a16="http://schemas.microsoft.com/office/drawing/2014/main" val="1358485376"/>
                    </a:ext>
                  </a:extLst>
                </a:gridCol>
                <a:gridCol w="1044291">
                  <a:extLst>
                    <a:ext uri="{9D8B030D-6E8A-4147-A177-3AD203B41FA5}">
                      <a16:colId xmlns:a16="http://schemas.microsoft.com/office/drawing/2014/main" val="885941597"/>
                    </a:ext>
                  </a:extLst>
                </a:gridCol>
              </a:tblGrid>
              <a:tr h="242225">
                <a:tc>
                  <a:txBody>
                    <a:bodyPr/>
                    <a:lstStyle/>
                    <a:p>
                      <a:pPr algn="ctr">
                        <a:buNone/>
                      </a:pPr>
                      <a:r>
                        <a:rPr lang="en-US" sz="1400" b="0" i="0" dirty="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609361589"/>
                  </a:ext>
                </a:extLst>
              </a:tr>
              <a:tr h="242888">
                <a:tc>
                  <a:txBody>
                    <a:bodyPr/>
                    <a:lstStyle/>
                    <a:p>
                      <a:pPr algn="ctr">
                        <a:buNone/>
                      </a:pPr>
                      <a:r>
                        <a:rPr lang="en-US" sz="1400" b="0" i="0" dirty="0">
                          <a:effectLst/>
                          <a:latin typeface="Avenir Next" panose="020B0503020202020204" pitchFamily="34" charset="0"/>
                        </a:rPr>
                        <a:t>1.01</a:t>
                      </a:r>
                    </a:p>
                  </a:txBody>
                  <a:tcPr marL="47625" marR="47625" marT="38100" marB="38100" anchor="ctr"/>
                </a:tc>
                <a:tc>
                  <a:txBody>
                    <a:bodyPr/>
                    <a:lstStyle/>
                    <a:p>
                      <a:pPr algn="ctr">
                        <a:buNone/>
                      </a:pPr>
                      <a:r>
                        <a:rPr lang="en-US" sz="1400" b="0" i="0" dirty="0">
                          <a:effectLst/>
                          <a:latin typeface="Avenir Next" panose="020B0503020202020204" pitchFamily="34" charset="0"/>
                        </a:rPr>
                        <a:t>0.65</a:t>
                      </a:r>
                    </a:p>
                  </a:txBody>
                  <a:tcPr marL="47625" marR="47625" marT="38100" marB="38100" anchor="ctr"/>
                </a:tc>
                <a:tc>
                  <a:txBody>
                    <a:bodyPr/>
                    <a:lstStyle/>
                    <a:p>
                      <a:pPr algn="ctr">
                        <a:buNone/>
                      </a:pPr>
                      <a:r>
                        <a:rPr lang="en-US" sz="1400" b="0" i="0" dirty="0">
                          <a:effectLst/>
                          <a:latin typeface="Avenir Next" panose="020B0503020202020204" pitchFamily="34" charset="0"/>
                        </a:rPr>
                        <a:t>2.56</a:t>
                      </a:r>
                    </a:p>
                  </a:txBody>
                  <a:tcPr marL="47625" marR="47625" marT="38100" marB="38100" anchor="ctr"/>
                </a:tc>
                <a:tc>
                  <a:txBody>
                    <a:bodyPr/>
                    <a:lstStyle/>
                    <a:p>
                      <a:pPr algn="ctr">
                        <a:buNone/>
                      </a:pPr>
                      <a:r>
                        <a:rPr lang="en-US" sz="1400" b="0" i="0" dirty="0">
                          <a:effectLst/>
                          <a:latin typeface="Avenir Next" panose="020B0503020202020204" pitchFamily="34" charset="0"/>
                        </a:rPr>
                        <a:t>-3.70</a:t>
                      </a:r>
                    </a:p>
                  </a:txBody>
                  <a:tcPr marL="47625" marR="47625" marT="38100" marB="38100" anchor="ctr"/>
                </a:tc>
                <a:tc>
                  <a:txBody>
                    <a:bodyPr/>
                    <a:lstStyle/>
                    <a:p>
                      <a:pPr algn="ctr">
                        <a:buNone/>
                      </a:pPr>
                      <a:r>
                        <a:rPr lang="en-US" sz="1400" b="0" i="0" dirty="0">
                          <a:effectLst/>
                          <a:latin typeface="Avenir Next" panose="020B0503020202020204" pitchFamily="34" charset="0"/>
                        </a:rPr>
                        <a:t>6.89</a:t>
                      </a:r>
                    </a:p>
                  </a:txBody>
                  <a:tcPr marL="47625" marR="47625" marT="38100" marB="38100" anchor="ctr"/>
                </a:tc>
                <a:extLst>
                  <a:ext uri="{0D108BD9-81ED-4DB2-BD59-A6C34878D82A}">
                    <a16:rowId xmlns:a16="http://schemas.microsoft.com/office/drawing/2014/main" val="881606172"/>
                  </a:ext>
                </a:extLst>
              </a:tr>
            </a:tbl>
          </a:graphicData>
        </a:graphic>
      </p:graphicFrame>
      <p:pic>
        <p:nvPicPr>
          <p:cNvPr id="21" name="Picture 20" descr="A graph of a number of patients&#10;&#10;AI-generated content may be incorrect.">
            <a:extLst>
              <a:ext uri="{FF2B5EF4-FFF2-40B4-BE49-F238E27FC236}">
                <a16:creationId xmlns:a16="http://schemas.microsoft.com/office/drawing/2014/main" id="{C7DD2164-B159-87BA-E707-31DFFEADAFAC}"/>
              </a:ext>
            </a:extLst>
          </p:cNvPr>
          <p:cNvPicPr>
            <a:picLocks noChangeAspect="1"/>
          </p:cNvPicPr>
          <p:nvPr/>
        </p:nvPicPr>
        <p:blipFill>
          <a:blip r:embed="rId2"/>
          <a:stretch>
            <a:fillRect/>
          </a:stretch>
        </p:blipFill>
        <p:spPr>
          <a:xfrm>
            <a:off x="6276958" y="2097862"/>
            <a:ext cx="5221456" cy="3221028"/>
          </a:xfrm>
          <a:prstGeom prst="rect">
            <a:avLst/>
          </a:prstGeom>
          <a:ln w="12700">
            <a:solidFill>
              <a:schemeClr val="accent1">
                <a:lumMod val="75000"/>
              </a:schemeClr>
            </a:solidFill>
          </a:ln>
        </p:spPr>
      </p:pic>
      <p:sp>
        <p:nvSpPr>
          <p:cNvPr id="22" name="TextBox 21">
            <a:extLst>
              <a:ext uri="{FF2B5EF4-FFF2-40B4-BE49-F238E27FC236}">
                <a16:creationId xmlns:a16="http://schemas.microsoft.com/office/drawing/2014/main" id="{98F7FE62-5128-08DF-130C-F531D933F0F5}"/>
              </a:ext>
            </a:extLst>
          </p:cNvPr>
          <p:cNvSpPr txBox="1"/>
          <p:nvPr/>
        </p:nvSpPr>
        <p:spPr>
          <a:xfrm>
            <a:off x="522946" y="441706"/>
            <a:ext cx="11669054" cy="1323439"/>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Distribution of Brain AGE in ELS2 HC &amp; Clinical Groups</a:t>
            </a:r>
          </a:p>
        </p:txBody>
      </p:sp>
      <p:pic>
        <p:nvPicPr>
          <p:cNvPr id="3" name="Picture 2" descr="A graph of a graph showing the age of a person&#10;&#10;AI-generated content may be incorrect.">
            <a:extLst>
              <a:ext uri="{FF2B5EF4-FFF2-40B4-BE49-F238E27FC236}">
                <a16:creationId xmlns:a16="http://schemas.microsoft.com/office/drawing/2014/main" id="{DF19BD1A-49F0-F332-7DDF-ED859501FA71}"/>
              </a:ext>
            </a:extLst>
          </p:cNvPr>
          <p:cNvPicPr>
            <a:picLocks noChangeAspect="1"/>
          </p:cNvPicPr>
          <p:nvPr/>
        </p:nvPicPr>
        <p:blipFill>
          <a:blip r:embed="rId3"/>
          <a:stretch>
            <a:fillRect/>
          </a:stretch>
        </p:blipFill>
        <p:spPr>
          <a:xfrm>
            <a:off x="642971" y="2097862"/>
            <a:ext cx="5221455" cy="3221027"/>
          </a:xfrm>
          <a:prstGeom prst="rect">
            <a:avLst/>
          </a:prstGeom>
          <a:noFill/>
          <a:ln w="12700">
            <a:solidFill>
              <a:schemeClr val="tx2"/>
            </a:solidFill>
          </a:ln>
        </p:spPr>
      </p:pic>
      <p:sp>
        <p:nvSpPr>
          <p:cNvPr id="2" name="TextBox 1">
            <a:extLst>
              <a:ext uri="{FF2B5EF4-FFF2-40B4-BE49-F238E27FC236}">
                <a16:creationId xmlns:a16="http://schemas.microsoft.com/office/drawing/2014/main" id="{C86D30E5-B9A9-35E5-6DB0-AC55160C6026}"/>
              </a:ext>
            </a:extLst>
          </p:cNvPr>
          <p:cNvSpPr txBox="1"/>
          <p:nvPr/>
        </p:nvSpPr>
        <p:spPr>
          <a:xfrm>
            <a:off x="6410482" y="6216066"/>
            <a:ext cx="5099112" cy="523220"/>
          </a:xfrm>
          <a:prstGeom prst="rect">
            <a:avLst/>
          </a:prstGeom>
          <a:noFill/>
        </p:spPr>
        <p:txBody>
          <a:bodyPr wrap="square" rtlCol="0">
            <a:spAutoFit/>
          </a:bodyPr>
          <a:lstStyle/>
          <a:p>
            <a:r>
              <a:rPr lang="en-US" sz="1400" i="1" dirty="0">
                <a:latin typeface="Avenir Next Medium" panose="020B0503020202020204" pitchFamily="34" charset="0"/>
              </a:rPr>
              <a:t>This histogram represents an aggregate of 3 clinical groups: </a:t>
            </a:r>
            <a:r>
              <a:rPr lang="en-US" sz="1400" i="1" dirty="0">
                <a:latin typeface="Avenir Next" panose="020B0503020202020204" pitchFamily="34" charset="0"/>
              </a:rPr>
              <a:t>(1) </a:t>
            </a:r>
            <a:r>
              <a:rPr lang="en-US" sz="1400" i="1" dirty="0" err="1">
                <a:latin typeface="Avenir Next" panose="020B0503020202020204" pitchFamily="34" charset="0"/>
              </a:rPr>
              <a:t>rMDD</a:t>
            </a:r>
            <a:r>
              <a:rPr lang="en-US" sz="1400" i="1" dirty="0">
                <a:latin typeface="Avenir Next" panose="020B0503020202020204" pitchFamily="34" charset="0"/>
              </a:rPr>
              <a:t> + CSA, (2) MDD + CSA, (3) MDD </a:t>
            </a:r>
          </a:p>
        </p:txBody>
      </p:sp>
    </p:spTree>
    <p:extLst>
      <p:ext uri="{BB962C8B-B14F-4D97-AF65-F5344CB8AC3E}">
        <p14:creationId xmlns:p14="http://schemas.microsoft.com/office/powerpoint/2010/main" val="2610155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EF39B-C4A4-9BE3-C4CE-656CAD7EA12E}"/>
            </a:ext>
          </a:extLst>
        </p:cNvPr>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25388AEC-401C-6CCD-CD52-E80C92774C42}"/>
              </a:ext>
            </a:extLst>
          </p:cNvPr>
          <p:cNvGraphicFramePr>
            <a:graphicFrameLocks noGrp="1"/>
          </p:cNvGraphicFramePr>
          <p:nvPr>
            <p:extLst>
              <p:ext uri="{D42A27DB-BD31-4B8C-83A1-F6EECF244321}">
                <p14:modId xmlns:p14="http://schemas.microsoft.com/office/powerpoint/2010/main" val="906565342"/>
              </p:ext>
            </p:extLst>
          </p:nvPr>
        </p:nvGraphicFramePr>
        <p:xfrm>
          <a:off x="7360675" y="6090709"/>
          <a:ext cx="4511430" cy="598170"/>
        </p:xfrm>
        <a:graphic>
          <a:graphicData uri="http://schemas.openxmlformats.org/drawingml/2006/table">
            <a:tbl>
              <a:tblPr firstRow="1" bandRow="1">
                <a:tableStyleId>{C4B1156A-380E-4F78-BDF5-A606A8083BF9}</a:tableStyleId>
              </a:tblPr>
              <a:tblGrid>
                <a:gridCol w="902286">
                  <a:extLst>
                    <a:ext uri="{9D8B030D-6E8A-4147-A177-3AD203B41FA5}">
                      <a16:colId xmlns:a16="http://schemas.microsoft.com/office/drawing/2014/main" val="3141129110"/>
                    </a:ext>
                  </a:extLst>
                </a:gridCol>
                <a:gridCol w="902286">
                  <a:extLst>
                    <a:ext uri="{9D8B030D-6E8A-4147-A177-3AD203B41FA5}">
                      <a16:colId xmlns:a16="http://schemas.microsoft.com/office/drawing/2014/main" val="3517353142"/>
                    </a:ext>
                  </a:extLst>
                </a:gridCol>
                <a:gridCol w="902286">
                  <a:extLst>
                    <a:ext uri="{9D8B030D-6E8A-4147-A177-3AD203B41FA5}">
                      <a16:colId xmlns:a16="http://schemas.microsoft.com/office/drawing/2014/main" val="1065666201"/>
                    </a:ext>
                  </a:extLst>
                </a:gridCol>
                <a:gridCol w="902286">
                  <a:extLst>
                    <a:ext uri="{9D8B030D-6E8A-4147-A177-3AD203B41FA5}">
                      <a16:colId xmlns:a16="http://schemas.microsoft.com/office/drawing/2014/main" val="1636144234"/>
                    </a:ext>
                  </a:extLst>
                </a:gridCol>
                <a:gridCol w="902286">
                  <a:extLst>
                    <a:ext uri="{9D8B030D-6E8A-4147-A177-3AD203B41FA5}">
                      <a16:colId xmlns:a16="http://schemas.microsoft.com/office/drawing/2014/main" val="4102026299"/>
                    </a:ext>
                  </a:extLst>
                </a:gridCol>
              </a:tblGrid>
              <a:tr h="252604">
                <a:tc>
                  <a:txBody>
                    <a:bodyPr/>
                    <a:lstStyle/>
                    <a:p>
                      <a:pPr algn="ctr">
                        <a:buNone/>
                      </a:pPr>
                      <a:r>
                        <a:rPr lang="en-US" sz="1400" b="0" i="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3674762308"/>
                  </a:ext>
                </a:extLst>
              </a:tr>
              <a:tr h="233172">
                <a:tc>
                  <a:txBody>
                    <a:bodyPr/>
                    <a:lstStyle/>
                    <a:p>
                      <a:pPr algn="ctr">
                        <a:buNone/>
                      </a:pPr>
                      <a:r>
                        <a:rPr lang="en-US" sz="1400" b="0" i="0" dirty="0">
                          <a:effectLst/>
                          <a:latin typeface="Avenir Next" panose="020B0503020202020204" pitchFamily="34" charset="0"/>
                        </a:rPr>
                        <a:t>0.31</a:t>
                      </a:r>
                    </a:p>
                  </a:txBody>
                  <a:tcPr marL="47625" marR="47625" marT="38100" marB="38100" anchor="ctr"/>
                </a:tc>
                <a:tc>
                  <a:txBody>
                    <a:bodyPr/>
                    <a:lstStyle/>
                    <a:p>
                      <a:pPr algn="ctr">
                        <a:buNone/>
                      </a:pPr>
                      <a:r>
                        <a:rPr lang="en-US" sz="1400" b="0" i="0">
                          <a:effectLst/>
                          <a:latin typeface="Avenir Next" panose="020B0503020202020204" pitchFamily="34" charset="0"/>
                        </a:rPr>
                        <a:t>0.50</a:t>
                      </a:r>
                    </a:p>
                  </a:txBody>
                  <a:tcPr marL="47625" marR="47625" marT="38100" marB="38100" anchor="ctr"/>
                </a:tc>
                <a:tc>
                  <a:txBody>
                    <a:bodyPr/>
                    <a:lstStyle/>
                    <a:p>
                      <a:pPr algn="ctr">
                        <a:buNone/>
                      </a:pPr>
                      <a:r>
                        <a:rPr lang="en-US" sz="1400" b="0" i="0" dirty="0">
                          <a:effectLst/>
                          <a:latin typeface="Avenir Next" panose="020B0503020202020204" pitchFamily="34" charset="0"/>
                        </a:rPr>
                        <a:t>2.39</a:t>
                      </a:r>
                    </a:p>
                  </a:txBody>
                  <a:tcPr marL="47625" marR="47625" marT="38100" marB="38100" anchor="ctr"/>
                </a:tc>
                <a:tc>
                  <a:txBody>
                    <a:bodyPr/>
                    <a:lstStyle/>
                    <a:p>
                      <a:pPr algn="ctr">
                        <a:buNone/>
                      </a:pPr>
                      <a:r>
                        <a:rPr lang="en-US" sz="1400" b="0" i="0">
                          <a:effectLst/>
                          <a:latin typeface="Avenir Next" panose="020B0503020202020204" pitchFamily="34" charset="0"/>
                        </a:rPr>
                        <a:t>-3.63</a:t>
                      </a:r>
                    </a:p>
                  </a:txBody>
                  <a:tcPr marL="47625" marR="47625" marT="38100" marB="38100" anchor="ctr"/>
                </a:tc>
                <a:tc>
                  <a:txBody>
                    <a:bodyPr/>
                    <a:lstStyle/>
                    <a:p>
                      <a:pPr algn="ctr">
                        <a:buNone/>
                      </a:pPr>
                      <a:r>
                        <a:rPr lang="en-US" sz="1400" b="0" i="0" dirty="0">
                          <a:effectLst/>
                          <a:latin typeface="Avenir Next" panose="020B0503020202020204" pitchFamily="34" charset="0"/>
                        </a:rPr>
                        <a:t>3.82</a:t>
                      </a:r>
                    </a:p>
                  </a:txBody>
                  <a:tcPr marL="47625" marR="47625" marT="38100" marB="38100" anchor="ctr"/>
                </a:tc>
                <a:extLst>
                  <a:ext uri="{0D108BD9-81ED-4DB2-BD59-A6C34878D82A}">
                    <a16:rowId xmlns:a16="http://schemas.microsoft.com/office/drawing/2014/main" val="2868117874"/>
                  </a:ext>
                </a:extLst>
              </a:tr>
            </a:tbl>
          </a:graphicData>
        </a:graphic>
      </p:graphicFrame>
      <p:graphicFrame>
        <p:nvGraphicFramePr>
          <p:cNvPr id="15" name="Table 14">
            <a:extLst>
              <a:ext uri="{FF2B5EF4-FFF2-40B4-BE49-F238E27FC236}">
                <a16:creationId xmlns:a16="http://schemas.microsoft.com/office/drawing/2014/main" id="{6BA645C3-FBFB-B0B5-833B-9CE1BCFFB88F}"/>
              </a:ext>
            </a:extLst>
          </p:cNvPr>
          <p:cNvGraphicFramePr>
            <a:graphicFrameLocks noGrp="1"/>
          </p:cNvGraphicFramePr>
          <p:nvPr>
            <p:extLst>
              <p:ext uri="{D42A27DB-BD31-4B8C-83A1-F6EECF244321}">
                <p14:modId xmlns:p14="http://schemas.microsoft.com/office/powerpoint/2010/main" val="1697937507"/>
              </p:ext>
            </p:extLst>
          </p:nvPr>
        </p:nvGraphicFramePr>
        <p:xfrm>
          <a:off x="3956331" y="5158407"/>
          <a:ext cx="4511430" cy="598170"/>
        </p:xfrm>
        <a:graphic>
          <a:graphicData uri="http://schemas.openxmlformats.org/drawingml/2006/table">
            <a:tbl>
              <a:tblPr firstRow="1" bandRow="1">
                <a:tableStyleId>{C4B1156A-380E-4F78-BDF5-A606A8083BF9}</a:tableStyleId>
              </a:tblPr>
              <a:tblGrid>
                <a:gridCol w="902286">
                  <a:extLst>
                    <a:ext uri="{9D8B030D-6E8A-4147-A177-3AD203B41FA5}">
                      <a16:colId xmlns:a16="http://schemas.microsoft.com/office/drawing/2014/main" val="4164474517"/>
                    </a:ext>
                  </a:extLst>
                </a:gridCol>
                <a:gridCol w="902286">
                  <a:extLst>
                    <a:ext uri="{9D8B030D-6E8A-4147-A177-3AD203B41FA5}">
                      <a16:colId xmlns:a16="http://schemas.microsoft.com/office/drawing/2014/main" val="926431958"/>
                    </a:ext>
                  </a:extLst>
                </a:gridCol>
                <a:gridCol w="902286">
                  <a:extLst>
                    <a:ext uri="{9D8B030D-6E8A-4147-A177-3AD203B41FA5}">
                      <a16:colId xmlns:a16="http://schemas.microsoft.com/office/drawing/2014/main" val="1659219424"/>
                    </a:ext>
                  </a:extLst>
                </a:gridCol>
                <a:gridCol w="902286">
                  <a:extLst>
                    <a:ext uri="{9D8B030D-6E8A-4147-A177-3AD203B41FA5}">
                      <a16:colId xmlns:a16="http://schemas.microsoft.com/office/drawing/2014/main" val="428594632"/>
                    </a:ext>
                  </a:extLst>
                </a:gridCol>
                <a:gridCol w="902286">
                  <a:extLst>
                    <a:ext uri="{9D8B030D-6E8A-4147-A177-3AD203B41FA5}">
                      <a16:colId xmlns:a16="http://schemas.microsoft.com/office/drawing/2014/main" val="1419510783"/>
                    </a:ext>
                  </a:extLst>
                </a:gridCol>
              </a:tblGrid>
              <a:tr h="251758">
                <a:tc>
                  <a:txBody>
                    <a:bodyPr/>
                    <a:lstStyle/>
                    <a:p>
                      <a:pPr algn="ctr">
                        <a:buNone/>
                      </a:pPr>
                      <a:r>
                        <a:rPr lang="en-US" sz="1400" b="0" i="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935526911"/>
                  </a:ext>
                </a:extLst>
              </a:tr>
              <a:tr h="238780">
                <a:tc>
                  <a:txBody>
                    <a:bodyPr/>
                    <a:lstStyle/>
                    <a:p>
                      <a:pPr algn="ctr">
                        <a:buNone/>
                      </a:pPr>
                      <a:r>
                        <a:rPr lang="en-US" sz="1400" b="0" i="0" dirty="0">
                          <a:effectLst/>
                          <a:latin typeface="Avenir Next" panose="020B0503020202020204" pitchFamily="34" charset="0"/>
                        </a:rPr>
                        <a:t>0.52</a:t>
                      </a:r>
                    </a:p>
                  </a:txBody>
                  <a:tcPr marL="47625" marR="47625" marT="38100" marB="38100" anchor="ctr"/>
                </a:tc>
                <a:tc>
                  <a:txBody>
                    <a:bodyPr/>
                    <a:lstStyle/>
                    <a:p>
                      <a:pPr algn="ctr">
                        <a:buNone/>
                      </a:pPr>
                      <a:r>
                        <a:rPr lang="en-US" sz="1400" b="0" i="0" dirty="0">
                          <a:effectLst/>
                          <a:latin typeface="Avenir Next" panose="020B0503020202020204" pitchFamily="34" charset="0"/>
                        </a:rPr>
                        <a:t>-0.21</a:t>
                      </a:r>
                    </a:p>
                  </a:txBody>
                  <a:tcPr marL="47625" marR="47625" marT="38100" marB="38100" anchor="ctr"/>
                </a:tc>
                <a:tc>
                  <a:txBody>
                    <a:bodyPr/>
                    <a:lstStyle/>
                    <a:p>
                      <a:pPr algn="ctr">
                        <a:buNone/>
                      </a:pPr>
                      <a:r>
                        <a:rPr lang="en-US" sz="1400" b="0" i="0" dirty="0">
                          <a:effectLst/>
                          <a:latin typeface="Avenir Next" panose="020B0503020202020204" pitchFamily="34" charset="0"/>
                        </a:rPr>
                        <a:t>2.72</a:t>
                      </a:r>
                    </a:p>
                  </a:txBody>
                  <a:tcPr marL="47625" marR="47625" marT="38100" marB="38100" anchor="ctr"/>
                </a:tc>
                <a:tc>
                  <a:txBody>
                    <a:bodyPr/>
                    <a:lstStyle/>
                    <a:p>
                      <a:pPr algn="ctr">
                        <a:buNone/>
                      </a:pPr>
                      <a:r>
                        <a:rPr lang="en-US" sz="1400" b="0" i="0" dirty="0">
                          <a:effectLst/>
                          <a:latin typeface="Avenir Next" panose="020B0503020202020204" pitchFamily="34" charset="0"/>
                        </a:rPr>
                        <a:t>-3.70</a:t>
                      </a:r>
                    </a:p>
                  </a:txBody>
                  <a:tcPr marL="47625" marR="47625" marT="38100" marB="38100" anchor="ctr"/>
                </a:tc>
                <a:tc>
                  <a:txBody>
                    <a:bodyPr/>
                    <a:lstStyle/>
                    <a:p>
                      <a:pPr algn="ctr">
                        <a:buNone/>
                      </a:pPr>
                      <a:r>
                        <a:rPr lang="en-US" sz="1400" b="0" i="0" dirty="0">
                          <a:effectLst/>
                          <a:latin typeface="Avenir Next" panose="020B0503020202020204" pitchFamily="34" charset="0"/>
                        </a:rPr>
                        <a:t>4.74</a:t>
                      </a:r>
                    </a:p>
                  </a:txBody>
                  <a:tcPr marL="47625" marR="47625" marT="38100" marB="38100" anchor="ctr"/>
                </a:tc>
                <a:extLst>
                  <a:ext uri="{0D108BD9-81ED-4DB2-BD59-A6C34878D82A}">
                    <a16:rowId xmlns:a16="http://schemas.microsoft.com/office/drawing/2014/main" val="758685943"/>
                  </a:ext>
                </a:extLst>
              </a:tr>
            </a:tbl>
          </a:graphicData>
        </a:graphic>
      </p:graphicFrame>
      <p:graphicFrame>
        <p:nvGraphicFramePr>
          <p:cNvPr id="16" name="Table 15">
            <a:extLst>
              <a:ext uri="{FF2B5EF4-FFF2-40B4-BE49-F238E27FC236}">
                <a16:creationId xmlns:a16="http://schemas.microsoft.com/office/drawing/2014/main" id="{26D30887-D078-F86A-FF80-D25B1CB64591}"/>
              </a:ext>
            </a:extLst>
          </p:cNvPr>
          <p:cNvGraphicFramePr>
            <a:graphicFrameLocks noGrp="1"/>
          </p:cNvGraphicFramePr>
          <p:nvPr>
            <p:extLst>
              <p:ext uri="{D42A27DB-BD31-4B8C-83A1-F6EECF244321}">
                <p14:modId xmlns:p14="http://schemas.microsoft.com/office/powerpoint/2010/main" val="3725724744"/>
              </p:ext>
            </p:extLst>
          </p:nvPr>
        </p:nvGraphicFramePr>
        <p:xfrm>
          <a:off x="319895" y="4013815"/>
          <a:ext cx="4511430" cy="598170"/>
        </p:xfrm>
        <a:graphic>
          <a:graphicData uri="http://schemas.openxmlformats.org/drawingml/2006/table">
            <a:tbl>
              <a:tblPr firstRow="1" bandRow="1">
                <a:tableStyleId>{C4B1156A-380E-4F78-BDF5-A606A8083BF9}</a:tableStyleId>
              </a:tblPr>
              <a:tblGrid>
                <a:gridCol w="902286">
                  <a:extLst>
                    <a:ext uri="{9D8B030D-6E8A-4147-A177-3AD203B41FA5}">
                      <a16:colId xmlns:a16="http://schemas.microsoft.com/office/drawing/2014/main" val="2565543878"/>
                    </a:ext>
                  </a:extLst>
                </a:gridCol>
                <a:gridCol w="902286">
                  <a:extLst>
                    <a:ext uri="{9D8B030D-6E8A-4147-A177-3AD203B41FA5}">
                      <a16:colId xmlns:a16="http://schemas.microsoft.com/office/drawing/2014/main" val="3491004336"/>
                    </a:ext>
                  </a:extLst>
                </a:gridCol>
                <a:gridCol w="902286">
                  <a:extLst>
                    <a:ext uri="{9D8B030D-6E8A-4147-A177-3AD203B41FA5}">
                      <a16:colId xmlns:a16="http://schemas.microsoft.com/office/drawing/2014/main" val="482356085"/>
                    </a:ext>
                  </a:extLst>
                </a:gridCol>
                <a:gridCol w="902286">
                  <a:extLst>
                    <a:ext uri="{9D8B030D-6E8A-4147-A177-3AD203B41FA5}">
                      <a16:colId xmlns:a16="http://schemas.microsoft.com/office/drawing/2014/main" val="2557429241"/>
                    </a:ext>
                  </a:extLst>
                </a:gridCol>
                <a:gridCol w="902286">
                  <a:extLst>
                    <a:ext uri="{9D8B030D-6E8A-4147-A177-3AD203B41FA5}">
                      <a16:colId xmlns:a16="http://schemas.microsoft.com/office/drawing/2014/main" val="3955826960"/>
                    </a:ext>
                  </a:extLst>
                </a:gridCol>
              </a:tblGrid>
              <a:tr h="238126">
                <a:tc>
                  <a:txBody>
                    <a:bodyPr/>
                    <a:lstStyle/>
                    <a:p>
                      <a:pPr algn="ctr">
                        <a:buNone/>
                      </a:pPr>
                      <a:r>
                        <a:rPr lang="en-US" sz="1400" b="0" i="0">
                          <a:solidFill>
                            <a:srgbClr val="000000"/>
                          </a:solidFill>
                          <a:effectLst/>
                          <a:latin typeface="Avenir Next Medium" panose="020B0503020202020204" pitchFamily="34" charset="0"/>
                        </a:rPr>
                        <a:t>Mean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Median</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SD</a:t>
                      </a:r>
                    </a:p>
                  </a:txBody>
                  <a:tcPr marL="47625" marR="47625" marT="47625" marB="47625" anchor="ctr"/>
                </a:tc>
                <a:tc>
                  <a:txBody>
                    <a:bodyPr/>
                    <a:lstStyle/>
                    <a:p>
                      <a:pPr algn="ctr">
                        <a:buNone/>
                      </a:pPr>
                      <a:r>
                        <a:rPr lang="en-US" sz="1400" b="0" i="0">
                          <a:solidFill>
                            <a:srgbClr val="000000"/>
                          </a:solidFill>
                          <a:effectLst/>
                          <a:latin typeface="Avenir Next Medium" panose="020B0503020202020204" pitchFamily="34" charset="0"/>
                        </a:rPr>
                        <a:t>Min</a:t>
                      </a:r>
                    </a:p>
                  </a:txBody>
                  <a:tcPr marL="47625" marR="47625" marT="47625" marB="47625" anchor="ctr"/>
                </a:tc>
                <a:tc>
                  <a:txBody>
                    <a:bodyPr/>
                    <a:lstStyle/>
                    <a:p>
                      <a:pPr algn="ctr">
                        <a:buNone/>
                      </a:pPr>
                      <a:r>
                        <a:rPr lang="en-US" sz="1400" b="0" i="0" dirty="0">
                          <a:solidFill>
                            <a:srgbClr val="000000"/>
                          </a:solidFill>
                          <a:effectLst/>
                          <a:latin typeface="Avenir Next Medium" panose="020B0503020202020204" pitchFamily="34" charset="0"/>
                        </a:rPr>
                        <a:t>Max</a:t>
                      </a:r>
                    </a:p>
                  </a:txBody>
                  <a:tcPr marL="47625" marR="47625" marT="47625" marB="47625" anchor="ctr"/>
                </a:tc>
                <a:extLst>
                  <a:ext uri="{0D108BD9-81ED-4DB2-BD59-A6C34878D82A}">
                    <a16:rowId xmlns:a16="http://schemas.microsoft.com/office/drawing/2014/main" val="2331310442"/>
                  </a:ext>
                </a:extLst>
              </a:tr>
              <a:tr h="238126">
                <a:tc>
                  <a:txBody>
                    <a:bodyPr/>
                    <a:lstStyle/>
                    <a:p>
                      <a:pPr algn="ctr">
                        <a:buNone/>
                      </a:pPr>
                      <a:r>
                        <a:rPr lang="en-US" sz="1400" b="0" i="0">
                          <a:effectLst/>
                          <a:latin typeface="Avenir Next" panose="020B0503020202020204" pitchFamily="34" charset="0"/>
                        </a:rPr>
                        <a:t>1.99</a:t>
                      </a:r>
                    </a:p>
                  </a:txBody>
                  <a:tcPr marL="47625" marR="47625" marT="38100" marB="38100" anchor="ctr"/>
                </a:tc>
                <a:tc>
                  <a:txBody>
                    <a:bodyPr/>
                    <a:lstStyle/>
                    <a:p>
                      <a:pPr algn="ctr">
                        <a:buNone/>
                      </a:pPr>
                      <a:r>
                        <a:rPr lang="en-US" sz="1400" b="0" i="0">
                          <a:effectLst/>
                          <a:latin typeface="Avenir Next" panose="020B0503020202020204" pitchFamily="34" charset="0"/>
                        </a:rPr>
                        <a:t>1.40</a:t>
                      </a:r>
                    </a:p>
                  </a:txBody>
                  <a:tcPr marL="47625" marR="47625" marT="38100" marB="38100" anchor="ctr"/>
                </a:tc>
                <a:tc>
                  <a:txBody>
                    <a:bodyPr/>
                    <a:lstStyle/>
                    <a:p>
                      <a:pPr algn="ctr">
                        <a:buNone/>
                      </a:pPr>
                      <a:r>
                        <a:rPr lang="en-US" sz="1400" b="0" i="0">
                          <a:effectLst/>
                          <a:latin typeface="Avenir Next" panose="020B0503020202020204" pitchFamily="34" charset="0"/>
                        </a:rPr>
                        <a:t>2.36</a:t>
                      </a:r>
                    </a:p>
                  </a:txBody>
                  <a:tcPr marL="47625" marR="47625" marT="38100" marB="38100" anchor="ctr"/>
                </a:tc>
                <a:tc>
                  <a:txBody>
                    <a:bodyPr/>
                    <a:lstStyle/>
                    <a:p>
                      <a:pPr algn="ctr">
                        <a:buNone/>
                      </a:pPr>
                      <a:r>
                        <a:rPr lang="en-US" sz="1400" b="0" i="0">
                          <a:effectLst/>
                          <a:latin typeface="Avenir Next" panose="020B0503020202020204" pitchFamily="34" charset="0"/>
                        </a:rPr>
                        <a:t>-2.01</a:t>
                      </a:r>
                    </a:p>
                  </a:txBody>
                  <a:tcPr marL="47625" marR="47625" marT="38100" marB="38100" anchor="ctr"/>
                </a:tc>
                <a:tc>
                  <a:txBody>
                    <a:bodyPr/>
                    <a:lstStyle/>
                    <a:p>
                      <a:pPr algn="ctr">
                        <a:buNone/>
                      </a:pPr>
                      <a:r>
                        <a:rPr lang="en-US" sz="1400" b="0" i="0" dirty="0">
                          <a:effectLst/>
                          <a:latin typeface="Avenir Next" panose="020B0503020202020204" pitchFamily="34" charset="0"/>
                        </a:rPr>
                        <a:t>6.89</a:t>
                      </a:r>
                    </a:p>
                  </a:txBody>
                  <a:tcPr marL="47625" marR="47625" marT="38100" marB="38100" anchor="ctr"/>
                </a:tc>
                <a:extLst>
                  <a:ext uri="{0D108BD9-81ED-4DB2-BD59-A6C34878D82A}">
                    <a16:rowId xmlns:a16="http://schemas.microsoft.com/office/drawing/2014/main" val="1508582439"/>
                  </a:ext>
                </a:extLst>
              </a:tr>
            </a:tbl>
          </a:graphicData>
        </a:graphic>
      </p:graphicFrame>
      <p:pic>
        <p:nvPicPr>
          <p:cNvPr id="8" name="Picture 7" descr="A graph of a graph with a graph&#10;&#10;AI-generated content may be incorrect.">
            <a:extLst>
              <a:ext uri="{FF2B5EF4-FFF2-40B4-BE49-F238E27FC236}">
                <a16:creationId xmlns:a16="http://schemas.microsoft.com/office/drawing/2014/main" id="{511756E7-C4D1-393D-A679-9E65C68E190D}"/>
              </a:ext>
            </a:extLst>
          </p:cNvPr>
          <p:cNvPicPr>
            <a:picLocks noChangeAspect="1"/>
          </p:cNvPicPr>
          <p:nvPr/>
        </p:nvPicPr>
        <p:blipFill>
          <a:blip r:embed="rId2"/>
          <a:stretch>
            <a:fillRect/>
          </a:stretch>
        </p:blipFill>
        <p:spPr>
          <a:xfrm>
            <a:off x="319895" y="1101423"/>
            <a:ext cx="4511432" cy="2783026"/>
          </a:xfrm>
          <a:prstGeom prst="rect">
            <a:avLst/>
          </a:prstGeom>
          <a:ln w="12700">
            <a:solidFill>
              <a:schemeClr val="accent1">
                <a:lumMod val="75000"/>
              </a:schemeClr>
            </a:solidFill>
          </a:ln>
        </p:spPr>
      </p:pic>
      <p:sp>
        <p:nvSpPr>
          <p:cNvPr id="2" name="TextBox 1">
            <a:extLst>
              <a:ext uri="{FF2B5EF4-FFF2-40B4-BE49-F238E27FC236}">
                <a16:creationId xmlns:a16="http://schemas.microsoft.com/office/drawing/2014/main" id="{58A78E70-BD86-2143-2534-C1D1A0977BE8}"/>
              </a:ext>
            </a:extLst>
          </p:cNvPr>
          <p:cNvSpPr txBox="1"/>
          <p:nvPr/>
        </p:nvSpPr>
        <p:spPr>
          <a:xfrm>
            <a:off x="238371" y="264171"/>
            <a:ext cx="11947350" cy="707886"/>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Distribution of Brain AGE in ELS2 Clinical Groups</a:t>
            </a:r>
          </a:p>
        </p:txBody>
      </p:sp>
      <p:pic>
        <p:nvPicPr>
          <p:cNvPr id="11" name="Picture 10" descr="A graph with pink squares&#10;&#10;AI-generated content may be incorrect.">
            <a:extLst>
              <a:ext uri="{FF2B5EF4-FFF2-40B4-BE49-F238E27FC236}">
                <a16:creationId xmlns:a16="http://schemas.microsoft.com/office/drawing/2014/main" id="{6B367DFC-9429-8C9F-2161-6E1319FF55C7}"/>
              </a:ext>
            </a:extLst>
          </p:cNvPr>
          <p:cNvPicPr>
            <a:picLocks noChangeAspect="1"/>
          </p:cNvPicPr>
          <p:nvPr/>
        </p:nvPicPr>
        <p:blipFill>
          <a:blip r:embed="rId3"/>
          <a:stretch>
            <a:fillRect/>
          </a:stretch>
        </p:blipFill>
        <p:spPr>
          <a:xfrm>
            <a:off x="3956331" y="2276613"/>
            <a:ext cx="4511432" cy="2783026"/>
          </a:xfrm>
          <a:prstGeom prst="rect">
            <a:avLst/>
          </a:prstGeom>
          <a:ln w="12700">
            <a:solidFill>
              <a:schemeClr val="accent1">
                <a:lumMod val="75000"/>
              </a:schemeClr>
            </a:solidFill>
          </a:ln>
        </p:spPr>
      </p:pic>
      <p:pic>
        <p:nvPicPr>
          <p:cNvPr id="9" name="Picture 8" descr="A graph with blue squares&#10;&#10;AI-generated content may be incorrect.">
            <a:extLst>
              <a:ext uri="{FF2B5EF4-FFF2-40B4-BE49-F238E27FC236}">
                <a16:creationId xmlns:a16="http://schemas.microsoft.com/office/drawing/2014/main" id="{CFE387DD-4EEA-844F-5492-98AAB41C3177}"/>
              </a:ext>
            </a:extLst>
          </p:cNvPr>
          <p:cNvPicPr>
            <a:picLocks noChangeAspect="1"/>
          </p:cNvPicPr>
          <p:nvPr/>
        </p:nvPicPr>
        <p:blipFill>
          <a:blip r:embed="rId4"/>
          <a:stretch>
            <a:fillRect/>
          </a:stretch>
        </p:blipFill>
        <p:spPr>
          <a:xfrm>
            <a:off x="7360675" y="3208915"/>
            <a:ext cx="4511430" cy="2783026"/>
          </a:xfrm>
          <a:prstGeom prst="rect">
            <a:avLst/>
          </a:prstGeom>
          <a:ln w="12700">
            <a:solidFill>
              <a:schemeClr val="accent1">
                <a:lumMod val="75000"/>
              </a:schemeClr>
            </a:solidFill>
          </a:ln>
        </p:spPr>
      </p:pic>
    </p:spTree>
    <p:extLst>
      <p:ext uri="{BB962C8B-B14F-4D97-AF65-F5344CB8AC3E}">
        <p14:creationId xmlns:p14="http://schemas.microsoft.com/office/powerpoint/2010/main" val="405485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73674AAF-9DD5-6BA5-B2E9-F0E4BADAC7AD}"/>
              </a:ext>
            </a:extLst>
          </p:cNvPr>
          <p:cNvSpPr>
            <a:spLocks noChangeAspect="1" noChangeArrowheads="1"/>
          </p:cNvSpPr>
          <p:nvPr/>
        </p:nvSpPr>
        <p:spPr bwMode="auto">
          <a:xfrm>
            <a:off x="2254102" y="-412898"/>
            <a:ext cx="3994298" cy="399429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B0339BF7-A554-A174-FF83-C2C51A75CCF8}"/>
              </a:ext>
            </a:extLst>
          </p:cNvPr>
          <p:cNvSpPr txBox="1"/>
          <p:nvPr/>
        </p:nvSpPr>
        <p:spPr>
          <a:xfrm>
            <a:off x="8361575" y="1777125"/>
            <a:ext cx="3631641" cy="3970318"/>
          </a:xfrm>
          <a:prstGeom prst="rect">
            <a:avLst/>
          </a:prstGeom>
          <a:noFill/>
        </p:spPr>
        <p:txBody>
          <a:bodyPr wrap="square" lIns="91440" tIns="45720" rIns="91440" bIns="45720" rtlCol="0" anchor="t">
            <a:spAutoFit/>
          </a:bodyPr>
          <a:lstStyle/>
          <a:p>
            <a:r>
              <a:rPr lang="en-US" dirty="0">
                <a:latin typeface="Avenir Next" panose="020B0503020202020204" pitchFamily="34" charset="0"/>
              </a:rPr>
              <a:t>A two-way ANOVA examining the effects of HAMD scores and Group (MDD/CSA vs. MDD) on Brain AGE revealed a significant </a:t>
            </a:r>
            <a:r>
              <a:rPr lang="en-US" dirty="0">
                <a:solidFill>
                  <a:srgbClr val="0095C8"/>
                </a:solidFill>
                <a:latin typeface="Avenir Next Medium" panose="020B0503020202020204" pitchFamily="34" charset="0"/>
              </a:rPr>
              <a:t>main effect of Group</a:t>
            </a:r>
            <a:r>
              <a:rPr lang="en-US" dirty="0">
                <a:latin typeface="Avenir Next" panose="020B0503020202020204" pitchFamily="34" charset="0"/>
              </a:rPr>
              <a:t>, (</a:t>
            </a:r>
            <a:r>
              <a:rPr lang="en-US" i="1" dirty="0">
                <a:latin typeface="Avenir Next" panose="020B0503020202020204" pitchFamily="34" charset="0"/>
              </a:rPr>
              <a:t>F</a:t>
            </a:r>
            <a:r>
              <a:rPr lang="en-US" dirty="0">
                <a:latin typeface="Avenir Next" panose="020B0503020202020204" pitchFamily="34" charset="0"/>
              </a:rPr>
              <a:t>(1, 31) = 4.37, </a:t>
            </a:r>
            <a:r>
              <a:rPr lang="en-US" i="1" dirty="0">
                <a:latin typeface="Avenir Next" panose="020B0503020202020204" pitchFamily="34" charset="0"/>
              </a:rPr>
              <a:t>p</a:t>
            </a:r>
            <a:r>
              <a:rPr lang="en-US" dirty="0">
                <a:latin typeface="Avenir Next" panose="020B0503020202020204" pitchFamily="34" charset="0"/>
              </a:rPr>
              <a:t>=0.045). </a:t>
            </a:r>
          </a:p>
          <a:p>
            <a:endParaRPr lang="en-US" dirty="0">
              <a:latin typeface="Avenir Next" panose="020B0503020202020204" pitchFamily="34" charset="0"/>
            </a:endParaRPr>
          </a:p>
          <a:p>
            <a:r>
              <a:rPr lang="en-US" dirty="0">
                <a:latin typeface="Avenir Next" panose="020B0503020202020204" pitchFamily="34" charset="0"/>
              </a:rPr>
              <a:t>Estimate marginal means revealed that participants in the </a:t>
            </a:r>
            <a:r>
              <a:rPr lang="en-US" dirty="0">
                <a:solidFill>
                  <a:srgbClr val="0095C8"/>
                </a:solidFill>
                <a:latin typeface="Avenir Next Medium" panose="020B0503020202020204" pitchFamily="34" charset="0"/>
              </a:rPr>
              <a:t>MDD/CSA group showed trend-level lower Brain AGE </a:t>
            </a:r>
            <a:r>
              <a:rPr lang="en-US" dirty="0">
                <a:latin typeface="Avenir Next" panose="020B0503020202020204" pitchFamily="34" charset="0"/>
              </a:rPr>
              <a:t>(M = </a:t>
            </a:r>
          </a:p>
          <a:p>
            <a:r>
              <a:rPr lang="en-US" dirty="0">
                <a:latin typeface="Avenir Next" panose="020B0503020202020204" pitchFamily="34" charset="0"/>
              </a:rPr>
              <a:t>-1.81, SE = 0.91) compared to the MDD group (M = 0.82, SE = 0.87), t(31)=-1.99, </a:t>
            </a:r>
            <a:r>
              <a:rPr lang="en-US" i="1" dirty="0">
                <a:latin typeface="Avenir Next" panose="020B0503020202020204" pitchFamily="34" charset="0"/>
              </a:rPr>
              <a:t>p</a:t>
            </a:r>
            <a:r>
              <a:rPr lang="en-US" dirty="0">
                <a:latin typeface="Avenir Next" panose="020B0503020202020204" pitchFamily="34" charset="0"/>
              </a:rPr>
              <a:t>=0.056).</a:t>
            </a:r>
          </a:p>
        </p:txBody>
      </p:sp>
      <p:pic>
        <p:nvPicPr>
          <p:cNvPr id="12" name="Content Placeholder 11" descr="A graph of a graph of a graph&#10;&#10;AI-generated content may be incorrect.">
            <a:extLst>
              <a:ext uri="{FF2B5EF4-FFF2-40B4-BE49-F238E27FC236}">
                <a16:creationId xmlns:a16="http://schemas.microsoft.com/office/drawing/2014/main" id="{89F5A9E6-D8A8-46E8-C7D2-2E690010B922}"/>
              </a:ext>
            </a:extLst>
          </p:cNvPr>
          <p:cNvPicPr>
            <a:picLocks noGrp="1" noChangeAspect="1"/>
          </p:cNvPicPr>
          <p:nvPr>
            <p:ph idx="1"/>
          </p:nvPr>
        </p:nvPicPr>
        <p:blipFill>
          <a:blip r:embed="rId3"/>
          <a:srcRect t="5885"/>
          <a:stretch>
            <a:fillRect/>
          </a:stretch>
        </p:blipFill>
        <p:spPr>
          <a:xfrm>
            <a:off x="319214" y="1614274"/>
            <a:ext cx="7876632" cy="4573020"/>
          </a:xfrm>
          <a:ln w="12700">
            <a:solidFill>
              <a:schemeClr val="accent1">
                <a:lumMod val="75000"/>
              </a:schemeClr>
            </a:solidFill>
          </a:ln>
        </p:spPr>
      </p:pic>
      <p:sp>
        <p:nvSpPr>
          <p:cNvPr id="4" name="TextBox 3">
            <a:extLst>
              <a:ext uri="{FF2B5EF4-FFF2-40B4-BE49-F238E27FC236}">
                <a16:creationId xmlns:a16="http://schemas.microsoft.com/office/drawing/2014/main" id="{24BD5275-EA4E-E475-B3C1-67BEA749E245}"/>
              </a:ext>
            </a:extLst>
          </p:cNvPr>
          <p:cNvSpPr txBox="1"/>
          <p:nvPr/>
        </p:nvSpPr>
        <p:spPr>
          <a:xfrm>
            <a:off x="244650" y="316763"/>
            <a:ext cx="11947350" cy="1261884"/>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HAM-D Scores &amp; Brain AGE by MDD Group </a:t>
            </a:r>
          </a:p>
          <a:p>
            <a:r>
              <a:rPr lang="en-US" sz="3600" i="1" dirty="0">
                <a:solidFill>
                  <a:srgbClr val="0095C8"/>
                </a:solidFill>
                <a:latin typeface="Avenir Next Medium" panose="020B0503020202020204" pitchFamily="34" charset="0"/>
              </a:rPr>
              <a:t>(ELS1 Sample)</a:t>
            </a:r>
          </a:p>
        </p:txBody>
      </p:sp>
    </p:spTree>
    <p:extLst>
      <p:ext uri="{BB962C8B-B14F-4D97-AF65-F5344CB8AC3E}">
        <p14:creationId xmlns:p14="http://schemas.microsoft.com/office/powerpoint/2010/main" val="1694381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aph of a diagram&#10;&#10;AI-generated content may be incorrect.">
            <a:extLst>
              <a:ext uri="{FF2B5EF4-FFF2-40B4-BE49-F238E27FC236}">
                <a16:creationId xmlns:a16="http://schemas.microsoft.com/office/drawing/2014/main" id="{70C06BE3-76C7-3E85-A442-A3E3776405A7}"/>
              </a:ext>
            </a:extLst>
          </p:cNvPr>
          <p:cNvPicPr>
            <a:picLocks noGrp="1" noChangeAspect="1"/>
          </p:cNvPicPr>
          <p:nvPr>
            <p:ph idx="1"/>
          </p:nvPr>
        </p:nvPicPr>
        <p:blipFill>
          <a:blip r:embed="rId4"/>
          <a:srcRect t="7907" b="-4734"/>
          <a:stretch>
            <a:fillRect/>
          </a:stretch>
        </p:blipFill>
        <p:spPr>
          <a:xfrm>
            <a:off x="364274" y="1984921"/>
            <a:ext cx="7065662" cy="4220356"/>
          </a:xfrm>
          <a:ln w="12700">
            <a:solidFill>
              <a:schemeClr val="accent1">
                <a:lumMod val="75000"/>
              </a:schemeClr>
            </a:solidFill>
          </a:ln>
        </p:spPr>
      </p:pic>
      <p:sp>
        <p:nvSpPr>
          <p:cNvPr id="4" name="TextBox 3">
            <a:extLst>
              <a:ext uri="{FF2B5EF4-FFF2-40B4-BE49-F238E27FC236}">
                <a16:creationId xmlns:a16="http://schemas.microsoft.com/office/drawing/2014/main" id="{AE52C7F0-4717-D52D-8FB4-25E41C450907}"/>
              </a:ext>
            </a:extLst>
          </p:cNvPr>
          <p:cNvSpPr txBox="1"/>
          <p:nvPr/>
        </p:nvSpPr>
        <p:spPr>
          <a:xfrm>
            <a:off x="7774492" y="2248440"/>
            <a:ext cx="3511334" cy="3693319"/>
          </a:xfrm>
          <a:prstGeom prst="rect">
            <a:avLst/>
          </a:prstGeom>
          <a:noFill/>
        </p:spPr>
        <p:txBody>
          <a:bodyPr wrap="square" lIns="91440" tIns="45720" rIns="91440" bIns="45720" rtlCol="0" anchor="t">
            <a:spAutoFit/>
          </a:bodyPr>
          <a:lstStyle/>
          <a:p>
            <a:r>
              <a:rPr lang="en-US" dirty="0">
                <a:latin typeface="Avenir Next" panose="020B0503020202020204" pitchFamily="34" charset="0"/>
              </a:rPr>
              <a:t>A two-way ANOVA revealed a significant main effect of HAMD scores on Brain AGE (</a:t>
            </a:r>
            <a:r>
              <a:rPr lang="en-US" i="1" dirty="0">
                <a:latin typeface="Avenir Next" panose="020B0503020202020204" pitchFamily="34" charset="0"/>
              </a:rPr>
              <a:t>F</a:t>
            </a:r>
            <a:r>
              <a:rPr lang="en-US" dirty="0">
                <a:latin typeface="Avenir Next" panose="020B0503020202020204" pitchFamily="34" charset="0"/>
              </a:rPr>
              <a:t>(1, 24) = 5.84, </a:t>
            </a:r>
            <a:r>
              <a:rPr lang="en-US" i="1" dirty="0">
                <a:latin typeface="Avenir Next" panose="020B0503020202020204" pitchFamily="34" charset="0"/>
              </a:rPr>
              <a:t>p</a:t>
            </a:r>
            <a:r>
              <a:rPr lang="en-US" dirty="0">
                <a:latin typeface="Avenir Next" panose="020B0503020202020204" pitchFamily="34" charset="0"/>
              </a:rPr>
              <a:t>=0.024) and a significant </a:t>
            </a:r>
            <a:r>
              <a:rPr lang="en-US" dirty="0">
                <a:solidFill>
                  <a:srgbClr val="0095C8"/>
                </a:solidFill>
                <a:latin typeface="Avenir Next Medium" panose="020B0503020202020204" pitchFamily="34" charset="0"/>
              </a:rPr>
              <a:t>HAMD × Group interaction </a:t>
            </a:r>
            <a:r>
              <a:rPr lang="en-US" dirty="0">
                <a:latin typeface="Avenir Next" panose="020B0503020202020204" pitchFamily="34" charset="0"/>
              </a:rPr>
              <a:t>(</a:t>
            </a:r>
            <a:r>
              <a:rPr lang="en-US" i="1" dirty="0">
                <a:latin typeface="Avenir Next" panose="020B0503020202020204" pitchFamily="34" charset="0"/>
              </a:rPr>
              <a:t>F</a:t>
            </a:r>
            <a:r>
              <a:rPr lang="en-US" dirty="0">
                <a:latin typeface="Avenir Next" panose="020B0503020202020204" pitchFamily="34" charset="0"/>
              </a:rPr>
              <a:t>(1, 24)=5.99, </a:t>
            </a:r>
            <a:r>
              <a:rPr lang="en-US" i="1" dirty="0">
                <a:latin typeface="Avenir Next" panose="020B0503020202020204" pitchFamily="34" charset="0"/>
              </a:rPr>
              <a:t>p</a:t>
            </a:r>
            <a:r>
              <a:rPr lang="en-US" dirty="0">
                <a:latin typeface="Avenir Next" panose="020B0503020202020204" pitchFamily="34" charset="0"/>
              </a:rPr>
              <a:t>=0.022). </a:t>
            </a:r>
          </a:p>
          <a:p>
            <a:endParaRPr lang="en-US" dirty="0">
              <a:latin typeface="Avenir Next" panose="020B0503020202020204" pitchFamily="34" charset="0"/>
            </a:endParaRPr>
          </a:p>
          <a:p>
            <a:r>
              <a:rPr lang="en-US" dirty="0">
                <a:latin typeface="Avenir Next" panose="020B0503020202020204" pitchFamily="34" charset="0"/>
              </a:rPr>
              <a:t>Simple slopes indicated a significant</a:t>
            </a:r>
            <a:r>
              <a:rPr lang="en-US" dirty="0">
                <a:solidFill>
                  <a:srgbClr val="0095C8"/>
                </a:solidFill>
                <a:latin typeface="Avenir Next Medium" panose="020B0503020202020204" pitchFamily="34" charset="0"/>
              </a:rPr>
              <a:t> positive association between HAMD and Brain AGE in the MDD group </a:t>
            </a:r>
            <a:r>
              <a:rPr lang="en-US" dirty="0">
                <a:latin typeface="Avenir Next" panose="020B0503020202020204" pitchFamily="34" charset="0"/>
              </a:rPr>
              <a:t>but not in the MDD/CSA group (t(24)=2.42, </a:t>
            </a:r>
            <a:r>
              <a:rPr lang="en-US" i="1" dirty="0">
                <a:latin typeface="Avenir Next" panose="020B0503020202020204" pitchFamily="34" charset="0"/>
              </a:rPr>
              <a:t>p</a:t>
            </a:r>
            <a:r>
              <a:rPr lang="en-US" dirty="0">
                <a:latin typeface="Avenir Next" panose="020B0503020202020204" pitchFamily="34" charset="0"/>
              </a:rPr>
              <a:t>=0.024).</a:t>
            </a:r>
          </a:p>
        </p:txBody>
      </p:sp>
      <p:sp>
        <p:nvSpPr>
          <p:cNvPr id="5" name="TextBox 4">
            <a:extLst>
              <a:ext uri="{FF2B5EF4-FFF2-40B4-BE49-F238E27FC236}">
                <a16:creationId xmlns:a16="http://schemas.microsoft.com/office/drawing/2014/main" id="{8D9283FC-5A15-6151-2E11-55C8BE6B3230}"/>
              </a:ext>
            </a:extLst>
          </p:cNvPr>
          <p:cNvSpPr txBox="1"/>
          <p:nvPr/>
        </p:nvSpPr>
        <p:spPr>
          <a:xfrm>
            <a:off x="244650" y="278755"/>
            <a:ext cx="11947350" cy="1261884"/>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HAM-D Scores x Group on Brain AGE </a:t>
            </a:r>
            <a:r>
              <a:rPr lang="en-US" sz="3600" i="1" dirty="0">
                <a:solidFill>
                  <a:srgbClr val="0095C8"/>
                </a:solidFill>
                <a:latin typeface="Avenir Next Medium" panose="020B0503020202020204" pitchFamily="34" charset="0"/>
              </a:rPr>
              <a:t>(ELS2 Sample)</a:t>
            </a:r>
          </a:p>
        </p:txBody>
      </p:sp>
    </p:spTree>
    <p:extLst>
      <p:ext uri="{BB962C8B-B14F-4D97-AF65-F5344CB8AC3E}">
        <p14:creationId xmlns:p14="http://schemas.microsoft.com/office/powerpoint/2010/main" val="157779068"/>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aph with a line and a line&#10;&#10;AI-generated content may be incorrect.">
            <a:extLst>
              <a:ext uri="{FF2B5EF4-FFF2-40B4-BE49-F238E27FC236}">
                <a16:creationId xmlns:a16="http://schemas.microsoft.com/office/drawing/2014/main" id="{55E1D4DD-9FC1-DE73-93C9-8287429B652F}"/>
              </a:ext>
            </a:extLst>
          </p:cNvPr>
          <p:cNvPicPr>
            <a:picLocks noGrp="1" noChangeAspect="1"/>
          </p:cNvPicPr>
          <p:nvPr>
            <p:ph idx="1"/>
          </p:nvPr>
        </p:nvPicPr>
        <p:blipFill>
          <a:blip r:embed="rId4"/>
          <a:srcRect t="6262"/>
          <a:stretch>
            <a:fillRect/>
          </a:stretch>
        </p:blipFill>
        <p:spPr>
          <a:xfrm>
            <a:off x="400894" y="2018218"/>
            <a:ext cx="7220015" cy="4175030"/>
          </a:xfrm>
          <a:ln w="12700">
            <a:solidFill>
              <a:schemeClr val="accent1">
                <a:lumMod val="75000"/>
              </a:schemeClr>
            </a:solidFill>
          </a:ln>
        </p:spPr>
      </p:pic>
      <p:sp>
        <p:nvSpPr>
          <p:cNvPr id="4" name="TextBox 3">
            <a:extLst>
              <a:ext uri="{FF2B5EF4-FFF2-40B4-BE49-F238E27FC236}">
                <a16:creationId xmlns:a16="http://schemas.microsoft.com/office/drawing/2014/main" id="{9F609EE9-7BB9-4E02-8B6F-97725D8E454F}"/>
              </a:ext>
            </a:extLst>
          </p:cNvPr>
          <p:cNvSpPr txBox="1"/>
          <p:nvPr/>
        </p:nvSpPr>
        <p:spPr>
          <a:xfrm>
            <a:off x="7938052" y="2536072"/>
            <a:ext cx="3527592" cy="3139321"/>
          </a:xfrm>
          <a:prstGeom prst="rect">
            <a:avLst/>
          </a:prstGeom>
          <a:noFill/>
        </p:spPr>
        <p:txBody>
          <a:bodyPr wrap="square" rtlCol="0">
            <a:spAutoFit/>
          </a:bodyPr>
          <a:lstStyle/>
          <a:p>
            <a:r>
              <a:rPr lang="en-US" dirty="0">
                <a:latin typeface="Avenir Next" panose="020B0503020202020204" pitchFamily="34" charset="0"/>
              </a:rPr>
              <a:t>A two-way ANOVA revealed a </a:t>
            </a:r>
            <a:r>
              <a:rPr lang="en-US" dirty="0">
                <a:solidFill>
                  <a:srgbClr val="0095C8"/>
                </a:solidFill>
                <a:latin typeface="Avenir Next Medium" panose="020B0503020202020204" pitchFamily="34" charset="0"/>
              </a:rPr>
              <a:t>trend-level main effect of Group on Brain AGE</a:t>
            </a:r>
            <a:r>
              <a:rPr lang="en-US" dirty="0">
                <a:latin typeface="Avenir Next" panose="020B0503020202020204" pitchFamily="34" charset="0"/>
              </a:rPr>
              <a:t>, (</a:t>
            </a:r>
            <a:r>
              <a:rPr lang="en-US" i="1" dirty="0">
                <a:latin typeface="Avenir Next" panose="020B0503020202020204" pitchFamily="34" charset="0"/>
              </a:rPr>
              <a:t>F</a:t>
            </a:r>
            <a:r>
              <a:rPr lang="en-US" dirty="0">
                <a:latin typeface="Avenir Next" panose="020B0503020202020204" pitchFamily="34" charset="0"/>
              </a:rPr>
              <a:t>(1, 24) = 4.09, </a:t>
            </a:r>
            <a:r>
              <a:rPr lang="en-US" i="1" dirty="0">
                <a:latin typeface="Avenir Next" panose="020B0503020202020204" pitchFamily="34" charset="0"/>
              </a:rPr>
              <a:t>p</a:t>
            </a:r>
            <a:r>
              <a:rPr lang="en-US" dirty="0">
                <a:latin typeface="Avenir Next" panose="020B0503020202020204" pitchFamily="34" charset="0"/>
              </a:rPr>
              <a:t>=0.055). Estimated marginal means indicated that participants in the </a:t>
            </a:r>
            <a:r>
              <a:rPr lang="en-US" dirty="0" err="1">
                <a:solidFill>
                  <a:srgbClr val="0095C8"/>
                </a:solidFill>
                <a:latin typeface="Avenir Next Medium" panose="020B0503020202020204" pitchFamily="34" charset="0"/>
              </a:rPr>
              <a:t>rMDD</a:t>
            </a:r>
            <a:r>
              <a:rPr lang="en-US" dirty="0">
                <a:solidFill>
                  <a:srgbClr val="0095C8"/>
                </a:solidFill>
                <a:latin typeface="Avenir Next Medium" panose="020B0503020202020204" pitchFamily="34" charset="0"/>
              </a:rPr>
              <a:t>/CSA group showed higher Brain AGE </a:t>
            </a:r>
            <a:r>
              <a:rPr lang="en-US" dirty="0">
                <a:latin typeface="Avenir Next" panose="020B0503020202020204" pitchFamily="34" charset="0"/>
              </a:rPr>
              <a:t>(M = 2.02, SE = 0.59) compared to the MDD/CSA group (M = 0.19, SE = 0.68), t(24) = 3.42, </a:t>
            </a:r>
            <a:r>
              <a:rPr lang="en-US" i="1" dirty="0">
                <a:latin typeface="Avenir Next" panose="020B0503020202020204" pitchFamily="34" charset="0"/>
              </a:rPr>
              <a:t>p</a:t>
            </a:r>
            <a:r>
              <a:rPr lang="en-US" dirty="0">
                <a:latin typeface="Avenir Next" panose="020B0503020202020204" pitchFamily="34" charset="0"/>
              </a:rPr>
              <a:t>=0.002).</a:t>
            </a:r>
          </a:p>
        </p:txBody>
      </p:sp>
      <p:sp>
        <p:nvSpPr>
          <p:cNvPr id="3" name="TextBox 2">
            <a:extLst>
              <a:ext uri="{FF2B5EF4-FFF2-40B4-BE49-F238E27FC236}">
                <a16:creationId xmlns:a16="http://schemas.microsoft.com/office/drawing/2014/main" id="{FD88AFFE-DB8A-6FFF-F89D-57C28407823A}"/>
              </a:ext>
            </a:extLst>
          </p:cNvPr>
          <p:cNvSpPr txBox="1"/>
          <p:nvPr/>
        </p:nvSpPr>
        <p:spPr>
          <a:xfrm>
            <a:off x="244650" y="459567"/>
            <a:ext cx="11947350" cy="1323439"/>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MACE Maltreatment Multiplicity &amp; Brain AGE by CSA Group </a:t>
            </a:r>
            <a:r>
              <a:rPr lang="en-US" sz="3600" i="1" dirty="0">
                <a:solidFill>
                  <a:srgbClr val="0095C8"/>
                </a:solidFill>
                <a:latin typeface="Avenir Next Medium" panose="020B0503020202020204" pitchFamily="34" charset="0"/>
              </a:rPr>
              <a:t>(ELS2 Sample)</a:t>
            </a:r>
          </a:p>
        </p:txBody>
      </p:sp>
    </p:spTree>
    <p:extLst>
      <p:ext uri="{BB962C8B-B14F-4D97-AF65-F5344CB8AC3E}">
        <p14:creationId xmlns:p14="http://schemas.microsoft.com/office/powerpoint/2010/main" val="1121812911"/>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with a green line and blue dots&#10;&#10;AI-generated content may be incorrect.">
            <a:extLst>
              <a:ext uri="{FF2B5EF4-FFF2-40B4-BE49-F238E27FC236}">
                <a16:creationId xmlns:a16="http://schemas.microsoft.com/office/drawing/2014/main" id="{D7100E5A-7A19-322B-BBAF-3A3968C77A06}"/>
              </a:ext>
            </a:extLst>
          </p:cNvPr>
          <p:cNvPicPr>
            <a:picLocks noGrp="1" noChangeAspect="1"/>
          </p:cNvPicPr>
          <p:nvPr>
            <p:ph idx="1"/>
          </p:nvPr>
        </p:nvPicPr>
        <p:blipFill>
          <a:blip r:embed="rId2"/>
          <a:srcRect t="6445"/>
          <a:stretch>
            <a:fillRect/>
          </a:stretch>
        </p:blipFill>
        <p:spPr>
          <a:xfrm>
            <a:off x="416928" y="2086569"/>
            <a:ext cx="7206078" cy="4158816"/>
          </a:xfrm>
          <a:ln w="12700">
            <a:solidFill>
              <a:schemeClr val="accent1">
                <a:lumMod val="75000"/>
              </a:schemeClr>
            </a:solidFill>
          </a:ln>
        </p:spPr>
      </p:pic>
      <p:sp>
        <p:nvSpPr>
          <p:cNvPr id="7" name="TextBox 6">
            <a:extLst>
              <a:ext uri="{FF2B5EF4-FFF2-40B4-BE49-F238E27FC236}">
                <a16:creationId xmlns:a16="http://schemas.microsoft.com/office/drawing/2014/main" id="{21CCD048-8D40-800B-9DA0-883700651A7F}"/>
              </a:ext>
            </a:extLst>
          </p:cNvPr>
          <p:cNvSpPr txBox="1"/>
          <p:nvPr/>
        </p:nvSpPr>
        <p:spPr>
          <a:xfrm>
            <a:off x="7898295" y="2734816"/>
            <a:ext cx="3495262" cy="2862322"/>
          </a:xfrm>
          <a:prstGeom prst="rect">
            <a:avLst/>
          </a:prstGeom>
          <a:noFill/>
        </p:spPr>
        <p:txBody>
          <a:bodyPr wrap="square" rtlCol="0">
            <a:spAutoFit/>
          </a:bodyPr>
          <a:lstStyle/>
          <a:p>
            <a:r>
              <a:rPr lang="en-US" dirty="0">
                <a:latin typeface="Avenir Next" panose="020B0503020202020204" pitchFamily="34" charset="0"/>
              </a:rPr>
              <a:t>There was a significant </a:t>
            </a:r>
            <a:r>
              <a:rPr lang="en-US" dirty="0">
                <a:solidFill>
                  <a:srgbClr val="0095C8"/>
                </a:solidFill>
                <a:latin typeface="Avenir Next Medium" panose="020B0503020202020204" pitchFamily="34" charset="0"/>
              </a:rPr>
              <a:t>main effect of Group on Brain AGE </a:t>
            </a:r>
            <a:r>
              <a:rPr lang="en-US" dirty="0">
                <a:latin typeface="Avenir Next" panose="020B0503020202020204" pitchFamily="34" charset="0"/>
              </a:rPr>
              <a:t>(</a:t>
            </a:r>
            <a:r>
              <a:rPr lang="en-US" i="1" dirty="0">
                <a:latin typeface="Avenir Next" panose="020B0503020202020204" pitchFamily="34" charset="0"/>
              </a:rPr>
              <a:t>F</a:t>
            </a:r>
            <a:r>
              <a:rPr lang="en-US" dirty="0">
                <a:latin typeface="Avenir Next" panose="020B0503020202020204" pitchFamily="34" charset="0"/>
              </a:rPr>
              <a:t>(1, 24)= 4.44, </a:t>
            </a:r>
            <a:r>
              <a:rPr lang="en-US" i="1" dirty="0">
                <a:latin typeface="Avenir Next" panose="020B0503020202020204" pitchFamily="34" charset="0"/>
              </a:rPr>
              <a:t>p</a:t>
            </a:r>
            <a:r>
              <a:rPr lang="en-US" dirty="0">
                <a:latin typeface="Avenir Next" panose="020B0503020202020204" pitchFamily="34" charset="0"/>
              </a:rPr>
              <a:t>=0.046). Estimated marginal means indicated that participants in the </a:t>
            </a:r>
            <a:r>
              <a:rPr lang="en-US" dirty="0" err="1">
                <a:solidFill>
                  <a:srgbClr val="0095C8"/>
                </a:solidFill>
                <a:latin typeface="Avenir Next Medium" panose="020B0503020202020204" pitchFamily="34" charset="0"/>
              </a:rPr>
              <a:t>rMDD</a:t>
            </a:r>
            <a:r>
              <a:rPr lang="en-US" dirty="0">
                <a:solidFill>
                  <a:srgbClr val="0095C8"/>
                </a:solidFill>
                <a:latin typeface="Avenir Next Medium" panose="020B0503020202020204" pitchFamily="34" charset="0"/>
              </a:rPr>
              <a:t>/CSA group showed higher Brain AGE</a:t>
            </a:r>
            <a:r>
              <a:rPr lang="en-US" dirty="0">
                <a:latin typeface="Avenir Next" panose="020B0503020202020204" pitchFamily="34" charset="0"/>
              </a:rPr>
              <a:t> (M = 2.02, SE = 0.59) compared to the MDD/CSA group (M = 0.04, SE = 0.72), t(24) = 3.36, </a:t>
            </a:r>
            <a:r>
              <a:rPr lang="en-US" i="1" dirty="0">
                <a:latin typeface="Avenir Next" panose="020B0503020202020204" pitchFamily="34" charset="0"/>
              </a:rPr>
              <a:t>p</a:t>
            </a:r>
            <a:r>
              <a:rPr lang="en-US" dirty="0">
                <a:latin typeface="Avenir Next" panose="020B0503020202020204" pitchFamily="34" charset="0"/>
              </a:rPr>
              <a:t>=0.003)</a:t>
            </a:r>
          </a:p>
        </p:txBody>
      </p:sp>
      <p:sp>
        <p:nvSpPr>
          <p:cNvPr id="3" name="TextBox 2">
            <a:extLst>
              <a:ext uri="{FF2B5EF4-FFF2-40B4-BE49-F238E27FC236}">
                <a16:creationId xmlns:a16="http://schemas.microsoft.com/office/drawing/2014/main" id="{085CE4AB-4319-4273-BF95-566F2B4649CD}"/>
              </a:ext>
            </a:extLst>
          </p:cNvPr>
          <p:cNvSpPr txBox="1"/>
          <p:nvPr/>
        </p:nvSpPr>
        <p:spPr>
          <a:xfrm>
            <a:off x="244650" y="459567"/>
            <a:ext cx="11947350" cy="1323439"/>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MACE Maltreatment Severity &amp; Brain AGE by CSA Group </a:t>
            </a:r>
            <a:r>
              <a:rPr lang="en-US" sz="3600" i="1" dirty="0">
                <a:solidFill>
                  <a:srgbClr val="0095C8"/>
                </a:solidFill>
                <a:latin typeface="Avenir Next Medium" panose="020B0503020202020204" pitchFamily="34" charset="0"/>
              </a:rPr>
              <a:t>(ELS2 Sample)</a:t>
            </a:r>
          </a:p>
        </p:txBody>
      </p:sp>
    </p:spTree>
    <p:extLst>
      <p:ext uri="{BB962C8B-B14F-4D97-AF65-F5344CB8AC3E}">
        <p14:creationId xmlns:p14="http://schemas.microsoft.com/office/powerpoint/2010/main" val="1682801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a graph of a brain age&#10;&#10;AI-generated content may be incorrect.">
            <a:extLst>
              <a:ext uri="{FF2B5EF4-FFF2-40B4-BE49-F238E27FC236}">
                <a16:creationId xmlns:a16="http://schemas.microsoft.com/office/drawing/2014/main" id="{F2189EB7-325D-6E8E-FDF1-F8458909D33B}"/>
              </a:ext>
            </a:extLst>
          </p:cNvPr>
          <p:cNvPicPr>
            <a:picLocks noGrp="1" noChangeAspect="1"/>
          </p:cNvPicPr>
          <p:nvPr>
            <p:ph idx="1"/>
          </p:nvPr>
        </p:nvPicPr>
        <p:blipFill>
          <a:blip r:embed="rId3"/>
          <a:srcRect t="5941"/>
          <a:stretch>
            <a:fillRect/>
          </a:stretch>
        </p:blipFill>
        <p:spPr>
          <a:xfrm>
            <a:off x="5498494" y="1757280"/>
            <a:ext cx="6266381" cy="3634987"/>
          </a:xfrm>
          <a:ln w="12700">
            <a:solidFill>
              <a:schemeClr val="accent1">
                <a:lumMod val="75000"/>
              </a:schemeClr>
            </a:solidFill>
          </a:ln>
        </p:spPr>
      </p:pic>
      <p:sp>
        <p:nvSpPr>
          <p:cNvPr id="7" name="TextBox 6">
            <a:extLst>
              <a:ext uri="{FF2B5EF4-FFF2-40B4-BE49-F238E27FC236}">
                <a16:creationId xmlns:a16="http://schemas.microsoft.com/office/drawing/2014/main" id="{E665A765-03C1-65B9-617B-1BDC342179DD}"/>
              </a:ext>
            </a:extLst>
          </p:cNvPr>
          <p:cNvSpPr txBox="1"/>
          <p:nvPr/>
        </p:nvSpPr>
        <p:spPr>
          <a:xfrm>
            <a:off x="380738" y="1409036"/>
            <a:ext cx="4747853" cy="5078313"/>
          </a:xfrm>
          <a:prstGeom prst="rect">
            <a:avLst/>
          </a:prstGeom>
          <a:noFill/>
        </p:spPr>
        <p:txBody>
          <a:bodyPr wrap="square" rtlCol="0">
            <a:spAutoFit/>
          </a:bodyPr>
          <a:lstStyle/>
          <a:p>
            <a:r>
              <a:rPr lang="en-US" dirty="0">
                <a:latin typeface="Avenir Next" panose="020B0503020202020204" pitchFamily="34" charset="0"/>
              </a:rPr>
              <a:t>There was a significant main effect of CTQ Composite Score on Brain AGE (</a:t>
            </a:r>
            <a:r>
              <a:rPr lang="en-US" i="1" dirty="0">
                <a:latin typeface="Avenir Next" panose="020B0503020202020204" pitchFamily="34" charset="0"/>
              </a:rPr>
              <a:t>F</a:t>
            </a:r>
            <a:r>
              <a:rPr lang="en-US" dirty="0">
                <a:latin typeface="Avenir Next" panose="020B0503020202020204" pitchFamily="34" charset="0"/>
              </a:rPr>
              <a:t>(1, 24)= 6.38, </a:t>
            </a:r>
            <a:r>
              <a:rPr lang="en-US" i="1" dirty="0">
                <a:latin typeface="Avenir Next" panose="020B0503020202020204" pitchFamily="34" charset="0"/>
              </a:rPr>
              <a:t>p</a:t>
            </a:r>
            <a:r>
              <a:rPr lang="en-US" dirty="0">
                <a:latin typeface="Avenir Next" panose="020B0503020202020204" pitchFamily="34" charset="0"/>
              </a:rPr>
              <a:t>=0.019) and a significant main effect of Group on Brain AGE (</a:t>
            </a:r>
            <a:r>
              <a:rPr lang="en-US" i="1" dirty="0">
                <a:latin typeface="Avenir Next" panose="020B0503020202020204" pitchFamily="34" charset="0"/>
              </a:rPr>
              <a:t>F</a:t>
            </a:r>
            <a:r>
              <a:rPr lang="en-US" dirty="0">
                <a:latin typeface="Avenir Next" panose="020B0503020202020204" pitchFamily="34" charset="0"/>
              </a:rPr>
              <a:t>(1,24)= 5.68, </a:t>
            </a:r>
            <a:r>
              <a:rPr lang="en-US" i="1" dirty="0">
                <a:latin typeface="Avenir Next" panose="020B0503020202020204" pitchFamily="34" charset="0"/>
              </a:rPr>
              <a:t>p</a:t>
            </a:r>
            <a:r>
              <a:rPr lang="en-US" dirty="0">
                <a:latin typeface="Avenir Next" panose="020B0503020202020204" pitchFamily="34" charset="0"/>
              </a:rPr>
              <a:t>=0.025). Estimated marginal means indicated that participants in the </a:t>
            </a:r>
            <a:r>
              <a:rPr lang="en-US" dirty="0" err="1">
                <a:latin typeface="Avenir Next" panose="020B0503020202020204" pitchFamily="34" charset="0"/>
              </a:rPr>
              <a:t>rMDD</a:t>
            </a:r>
            <a:r>
              <a:rPr lang="en-US" dirty="0">
                <a:latin typeface="Avenir Next" panose="020B0503020202020204" pitchFamily="34" charset="0"/>
              </a:rPr>
              <a:t>/CSA group showed higher Brain AGE (M = 2.01, SE = 0.55) compared to the MDD/CSA group (M = -0.02, SE = 0.65), t(24) = 3.65, </a:t>
            </a:r>
            <a:r>
              <a:rPr lang="en-US" i="1" dirty="0">
                <a:latin typeface="Avenir Next" panose="020B0503020202020204" pitchFamily="34" charset="0"/>
              </a:rPr>
              <a:t>p=</a:t>
            </a:r>
            <a:r>
              <a:rPr lang="en-US" dirty="0">
                <a:latin typeface="Avenir Next" panose="020B0503020202020204" pitchFamily="34" charset="0"/>
              </a:rPr>
              <a:t>0.001).</a:t>
            </a:r>
          </a:p>
          <a:p>
            <a:endParaRPr lang="en-US" dirty="0">
              <a:latin typeface="Avenir Next" panose="020B0503020202020204" pitchFamily="34" charset="0"/>
            </a:endParaRPr>
          </a:p>
          <a:p>
            <a:r>
              <a:rPr lang="en-US" dirty="0">
                <a:latin typeface="Avenir Next" panose="020B0503020202020204" pitchFamily="34" charset="0"/>
              </a:rPr>
              <a:t>There was also a </a:t>
            </a:r>
            <a:r>
              <a:rPr lang="en-US" dirty="0">
                <a:solidFill>
                  <a:srgbClr val="0095C8"/>
                </a:solidFill>
                <a:latin typeface="Avenir Next Medium" panose="020B0503020202020204" pitchFamily="34" charset="0"/>
              </a:rPr>
              <a:t>trend-level CTQ × Group interaction</a:t>
            </a:r>
            <a:r>
              <a:rPr lang="en-US" dirty="0">
                <a:latin typeface="Avenir Next" panose="020B0503020202020204" pitchFamily="34" charset="0"/>
              </a:rPr>
              <a:t>, (</a:t>
            </a:r>
            <a:r>
              <a:rPr lang="en-US" i="1" dirty="0">
                <a:latin typeface="Avenir Next" panose="020B0503020202020204" pitchFamily="34" charset="0"/>
              </a:rPr>
              <a:t>F</a:t>
            </a:r>
            <a:r>
              <a:rPr lang="en-US" dirty="0">
                <a:latin typeface="Avenir Next" panose="020B0503020202020204" pitchFamily="34" charset="0"/>
              </a:rPr>
              <a:t>(1, 24) = 4.05, </a:t>
            </a:r>
            <a:r>
              <a:rPr lang="en-US" i="1" dirty="0">
                <a:latin typeface="Avenir Next" panose="020B0503020202020204" pitchFamily="34" charset="0"/>
              </a:rPr>
              <a:t>p</a:t>
            </a:r>
            <a:r>
              <a:rPr lang="en-US" dirty="0">
                <a:latin typeface="Avenir Next" panose="020B0503020202020204" pitchFamily="34" charset="0"/>
              </a:rPr>
              <a:t>=0.056). Simple slopes indicated a significant </a:t>
            </a:r>
            <a:r>
              <a:rPr lang="en-US" dirty="0">
                <a:solidFill>
                  <a:srgbClr val="0095C8"/>
                </a:solidFill>
                <a:latin typeface="Avenir Next Medium" panose="020B0503020202020204" pitchFamily="34" charset="0"/>
              </a:rPr>
              <a:t>positive association between CTQ and Brain AGE in the MDD/CSA group </a:t>
            </a:r>
            <a:r>
              <a:rPr lang="en-US" dirty="0">
                <a:latin typeface="Avenir Next" panose="020B0503020202020204" pitchFamily="34" charset="0"/>
              </a:rPr>
              <a:t>but not in the </a:t>
            </a:r>
            <a:r>
              <a:rPr lang="en-US" dirty="0" err="1">
                <a:latin typeface="Avenir Next" panose="020B0503020202020204" pitchFamily="34" charset="0"/>
              </a:rPr>
              <a:t>rMDD</a:t>
            </a:r>
            <a:r>
              <a:rPr lang="en-US" dirty="0">
                <a:latin typeface="Avenir Next" panose="020B0503020202020204" pitchFamily="34" charset="0"/>
              </a:rPr>
              <a:t>/CSA group, (t(24)=2.53, </a:t>
            </a:r>
            <a:r>
              <a:rPr lang="en-US" i="1" dirty="0">
                <a:latin typeface="Avenir Next" panose="020B0503020202020204" pitchFamily="34" charset="0"/>
              </a:rPr>
              <a:t>p</a:t>
            </a:r>
            <a:r>
              <a:rPr lang="en-US" dirty="0">
                <a:latin typeface="Avenir Next" panose="020B0503020202020204" pitchFamily="34" charset="0"/>
              </a:rPr>
              <a:t>=0.019).</a:t>
            </a:r>
          </a:p>
        </p:txBody>
      </p:sp>
      <p:sp>
        <p:nvSpPr>
          <p:cNvPr id="4" name="TextBox 3">
            <a:extLst>
              <a:ext uri="{FF2B5EF4-FFF2-40B4-BE49-F238E27FC236}">
                <a16:creationId xmlns:a16="http://schemas.microsoft.com/office/drawing/2014/main" id="{6B06EC0C-A7F2-955E-C06F-BA009E0EAD60}"/>
              </a:ext>
            </a:extLst>
          </p:cNvPr>
          <p:cNvSpPr txBox="1"/>
          <p:nvPr/>
        </p:nvSpPr>
        <p:spPr>
          <a:xfrm>
            <a:off x="380738" y="464688"/>
            <a:ext cx="11947350" cy="707886"/>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CTQ on Brain AGE by CSA Group </a:t>
            </a:r>
            <a:r>
              <a:rPr lang="en-US" sz="3600" i="1" dirty="0">
                <a:solidFill>
                  <a:srgbClr val="0095C8"/>
                </a:solidFill>
                <a:latin typeface="Avenir Next Medium" panose="020B0503020202020204" pitchFamily="34" charset="0"/>
              </a:rPr>
              <a:t>(ELS2 Sample)</a:t>
            </a:r>
          </a:p>
        </p:txBody>
      </p:sp>
    </p:spTree>
    <p:extLst>
      <p:ext uri="{BB962C8B-B14F-4D97-AF65-F5344CB8AC3E}">
        <p14:creationId xmlns:p14="http://schemas.microsoft.com/office/powerpoint/2010/main" val="1174830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with a line and a green line&#10;&#10;AI-generated content may be incorrect.">
            <a:extLst>
              <a:ext uri="{FF2B5EF4-FFF2-40B4-BE49-F238E27FC236}">
                <a16:creationId xmlns:a16="http://schemas.microsoft.com/office/drawing/2014/main" id="{22A590E6-0668-6B8D-7E51-C2F27DFDDB2A}"/>
              </a:ext>
            </a:extLst>
          </p:cNvPr>
          <p:cNvPicPr>
            <a:picLocks noGrp="1" noChangeAspect="1"/>
          </p:cNvPicPr>
          <p:nvPr>
            <p:ph idx="1"/>
          </p:nvPr>
        </p:nvPicPr>
        <p:blipFill>
          <a:blip r:embed="rId2"/>
          <a:srcRect t="7460"/>
          <a:stretch>
            <a:fillRect/>
          </a:stretch>
        </p:blipFill>
        <p:spPr>
          <a:xfrm>
            <a:off x="5221525" y="2262139"/>
            <a:ext cx="6589737" cy="3764534"/>
          </a:xfrm>
          <a:ln w="12700">
            <a:solidFill>
              <a:schemeClr val="accent1">
                <a:lumMod val="75000"/>
              </a:schemeClr>
            </a:solidFill>
          </a:ln>
        </p:spPr>
      </p:pic>
      <p:sp>
        <p:nvSpPr>
          <p:cNvPr id="8" name="TextBox 7">
            <a:extLst>
              <a:ext uri="{FF2B5EF4-FFF2-40B4-BE49-F238E27FC236}">
                <a16:creationId xmlns:a16="http://schemas.microsoft.com/office/drawing/2014/main" id="{EC44A098-C8F5-F4F3-2E15-6477864DCAB9}"/>
              </a:ext>
            </a:extLst>
          </p:cNvPr>
          <p:cNvSpPr txBox="1"/>
          <p:nvPr/>
        </p:nvSpPr>
        <p:spPr>
          <a:xfrm>
            <a:off x="380738" y="1868997"/>
            <a:ext cx="4549071" cy="4524315"/>
          </a:xfrm>
          <a:prstGeom prst="rect">
            <a:avLst/>
          </a:prstGeom>
          <a:noFill/>
        </p:spPr>
        <p:txBody>
          <a:bodyPr wrap="square">
            <a:spAutoFit/>
          </a:bodyPr>
          <a:lstStyle/>
          <a:p>
            <a:r>
              <a:rPr lang="en-US" dirty="0">
                <a:latin typeface="Avenir Next" panose="020B0503020202020204" pitchFamily="34" charset="0"/>
              </a:rPr>
              <a:t>There was a significant main effect of CTQ CSA </a:t>
            </a:r>
            <a:r>
              <a:rPr lang="en-US" dirty="0" err="1">
                <a:latin typeface="Avenir Next" panose="020B0503020202020204" pitchFamily="34" charset="0"/>
              </a:rPr>
              <a:t>subscore</a:t>
            </a:r>
            <a:r>
              <a:rPr lang="en-US" dirty="0">
                <a:latin typeface="Avenir Next" panose="020B0503020202020204" pitchFamily="34" charset="0"/>
              </a:rPr>
              <a:t> on Brain AGE (</a:t>
            </a:r>
            <a:r>
              <a:rPr lang="en-US" i="1" dirty="0">
                <a:latin typeface="Avenir Next" panose="020B0503020202020204" pitchFamily="34" charset="0"/>
              </a:rPr>
              <a:t>F</a:t>
            </a:r>
            <a:r>
              <a:rPr lang="en-US" dirty="0">
                <a:latin typeface="Avenir Next" panose="020B0503020202020204" pitchFamily="34" charset="0"/>
              </a:rPr>
              <a:t>(1, 24)= 5.30, </a:t>
            </a:r>
            <a:r>
              <a:rPr lang="en-US" i="1" dirty="0">
                <a:latin typeface="Avenir Next" panose="020B0503020202020204" pitchFamily="34" charset="0"/>
              </a:rPr>
              <a:t>p</a:t>
            </a:r>
            <a:r>
              <a:rPr lang="en-US" dirty="0">
                <a:latin typeface="Avenir Next" panose="020B0503020202020204" pitchFamily="34" charset="0"/>
              </a:rPr>
              <a:t>=0.030). Estimated marginal means indicated that participants in the </a:t>
            </a:r>
            <a:r>
              <a:rPr lang="en-US" dirty="0" err="1">
                <a:latin typeface="Avenir Next" panose="020B0503020202020204" pitchFamily="34" charset="0"/>
              </a:rPr>
              <a:t>rMDD</a:t>
            </a:r>
            <a:r>
              <a:rPr lang="en-US" dirty="0">
                <a:latin typeface="Avenir Next" panose="020B0503020202020204" pitchFamily="34" charset="0"/>
              </a:rPr>
              <a:t>/CSA group showed higher Brain AGE (M = 2.01, SE = 0.57) compared to the MDD/CSA group (M = 0.81, SE = 0.68), t(24) = 3.51, </a:t>
            </a:r>
            <a:r>
              <a:rPr lang="en-US" i="1" dirty="0">
                <a:latin typeface="Avenir Next" panose="020B0503020202020204" pitchFamily="34" charset="0"/>
              </a:rPr>
              <a:t>p</a:t>
            </a:r>
            <a:r>
              <a:rPr lang="en-US" dirty="0">
                <a:latin typeface="Avenir Next" panose="020B0503020202020204" pitchFamily="34" charset="0"/>
              </a:rPr>
              <a:t>=0.002).</a:t>
            </a:r>
          </a:p>
          <a:p>
            <a:endParaRPr lang="en-US" dirty="0">
              <a:latin typeface="Avenir Next" panose="020B0503020202020204" pitchFamily="34" charset="0"/>
            </a:endParaRPr>
          </a:p>
          <a:p>
            <a:r>
              <a:rPr lang="en-US" dirty="0">
                <a:latin typeface="Avenir Next" panose="020B0503020202020204" pitchFamily="34" charset="0"/>
              </a:rPr>
              <a:t>There was also a </a:t>
            </a:r>
            <a:r>
              <a:rPr lang="en-US" dirty="0">
                <a:solidFill>
                  <a:srgbClr val="0095C8"/>
                </a:solidFill>
                <a:latin typeface="Avenir Next Medium" panose="020B0503020202020204" pitchFamily="34" charset="0"/>
              </a:rPr>
              <a:t>trend-level CTQ CSA </a:t>
            </a:r>
            <a:r>
              <a:rPr lang="en-US" dirty="0" err="1">
                <a:solidFill>
                  <a:srgbClr val="0095C8"/>
                </a:solidFill>
                <a:latin typeface="Avenir Next Medium" panose="020B0503020202020204" pitchFamily="34" charset="0"/>
              </a:rPr>
              <a:t>subscore</a:t>
            </a:r>
            <a:r>
              <a:rPr lang="en-US" dirty="0">
                <a:solidFill>
                  <a:srgbClr val="0095C8"/>
                </a:solidFill>
                <a:latin typeface="Avenir Next Medium" panose="020B0503020202020204" pitchFamily="34" charset="0"/>
              </a:rPr>
              <a:t> × Group interaction</a:t>
            </a:r>
            <a:r>
              <a:rPr lang="en-US" dirty="0">
                <a:latin typeface="Avenir Next" panose="020B0503020202020204" pitchFamily="34" charset="0"/>
              </a:rPr>
              <a:t>, (</a:t>
            </a:r>
            <a:r>
              <a:rPr lang="en-US" i="1" dirty="0">
                <a:latin typeface="Avenir Next" panose="020B0503020202020204" pitchFamily="34" charset="0"/>
              </a:rPr>
              <a:t>F</a:t>
            </a:r>
            <a:r>
              <a:rPr lang="en-US" dirty="0">
                <a:latin typeface="Avenir Next" panose="020B0503020202020204" pitchFamily="34" charset="0"/>
              </a:rPr>
              <a:t>(1, 24) = 4.05, </a:t>
            </a:r>
            <a:r>
              <a:rPr lang="en-US" i="1" dirty="0">
                <a:latin typeface="Avenir Next" panose="020B0503020202020204" pitchFamily="34" charset="0"/>
              </a:rPr>
              <a:t>p</a:t>
            </a:r>
            <a:r>
              <a:rPr lang="en-US" dirty="0">
                <a:latin typeface="Avenir Next" panose="020B0503020202020204" pitchFamily="34" charset="0"/>
              </a:rPr>
              <a:t>=0.056). Simple slopes indicated a significant </a:t>
            </a:r>
            <a:r>
              <a:rPr lang="en-US" dirty="0">
                <a:solidFill>
                  <a:srgbClr val="0095C8"/>
                </a:solidFill>
                <a:latin typeface="Avenir Next Medium" panose="020B0503020202020204" pitchFamily="34" charset="0"/>
              </a:rPr>
              <a:t>positive association between CTQ CSA </a:t>
            </a:r>
            <a:r>
              <a:rPr lang="en-US" dirty="0" err="1">
                <a:solidFill>
                  <a:srgbClr val="0095C8"/>
                </a:solidFill>
                <a:latin typeface="Avenir Next Medium" panose="020B0503020202020204" pitchFamily="34" charset="0"/>
              </a:rPr>
              <a:t>subscore</a:t>
            </a:r>
            <a:r>
              <a:rPr lang="en-US" dirty="0">
                <a:solidFill>
                  <a:srgbClr val="0095C8"/>
                </a:solidFill>
                <a:latin typeface="Avenir Next Medium" panose="020B0503020202020204" pitchFamily="34" charset="0"/>
              </a:rPr>
              <a:t> and Brain AGE in the MDD/CSA group</a:t>
            </a:r>
            <a:r>
              <a:rPr lang="en-US" dirty="0">
                <a:latin typeface="Avenir Next" panose="020B0503020202020204" pitchFamily="34" charset="0"/>
              </a:rPr>
              <a:t> but not in the </a:t>
            </a:r>
            <a:r>
              <a:rPr lang="en-US" dirty="0" err="1">
                <a:latin typeface="Avenir Next" panose="020B0503020202020204" pitchFamily="34" charset="0"/>
              </a:rPr>
              <a:t>rMDD</a:t>
            </a:r>
            <a:r>
              <a:rPr lang="en-US" dirty="0">
                <a:latin typeface="Avenir Next" panose="020B0503020202020204" pitchFamily="34" charset="0"/>
              </a:rPr>
              <a:t>/CSA group, t(24)=2.30, </a:t>
            </a:r>
            <a:r>
              <a:rPr lang="en-US" i="1" dirty="0">
                <a:latin typeface="Avenir Next" panose="020B0503020202020204" pitchFamily="34" charset="0"/>
              </a:rPr>
              <a:t>p</a:t>
            </a:r>
            <a:r>
              <a:rPr lang="en-US" dirty="0">
                <a:latin typeface="Avenir Next" panose="020B0503020202020204" pitchFamily="34" charset="0"/>
              </a:rPr>
              <a:t>=0.030).</a:t>
            </a:r>
          </a:p>
        </p:txBody>
      </p:sp>
      <p:sp>
        <p:nvSpPr>
          <p:cNvPr id="4" name="TextBox 3">
            <a:extLst>
              <a:ext uri="{FF2B5EF4-FFF2-40B4-BE49-F238E27FC236}">
                <a16:creationId xmlns:a16="http://schemas.microsoft.com/office/drawing/2014/main" id="{2D30DB35-264B-8AC7-84AF-CE6005DC4E38}"/>
              </a:ext>
            </a:extLst>
          </p:cNvPr>
          <p:cNvSpPr txBox="1"/>
          <p:nvPr/>
        </p:nvSpPr>
        <p:spPr>
          <a:xfrm>
            <a:off x="380738" y="464688"/>
            <a:ext cx="11947350" cy="1323439"/>
          </a:xfrm>
          <a:prstGeom prst="rect">
            <a:avLst/>
          </a:prstGeom>
          <a:noFill/>
        </p:spPr>
        <p:txBody>
          <a:bodyPr wrap="square" rtlCol="0">
            <a:spAutoFit/>
          </a:bodyPr>
          <a:lstStyle/>
          <a:p>
            <a:r>
              <a:rPr lang="en-US" sz="4000" dirty="0">
                <a:solidFill>
                  <a:srgbClr val="0095C8"/>
                </a:solidFill>
                <a:latin typeface="Avenir Next Medium" panose="020B0503020202020204" pitchFamily="34" charset="0"/>
              </a:rPr>
              <a:t>Sexual Abuse CTQ Subscore &amp; Brain AGE by CSA Group </a:t>
            </a:r>
            <a:r>
              <a:rPr lang="en-US" sz="3600" i="1" dirty="0">
                <a:solidFill>
                  <a:srgbClr val="0095C8"/>
                </a:solidFill>
                <a:latin typeface="Avenir Next Medium" panose="020B0503020202020204" pitchFamily="34" charset="0"/>
              </a:rPr>
              <a:t>(ELS2 Sample)</a:t>
            </a:r>
          </a:p>
        </p:txBody>
      </p:sp>
    </p:spTree>
    <p:extLst>
      <p:ext uri="{BB962C8B-B14F-4D97-AF65-F5344CB8AC3E}">
        <p14:creationId xmlns:p14="http://schemas.microsoft.com/office/powerpoint/2010/main" val="2690317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B86E7-249F-5A22-FCD2-8F745F070712}"/>
              </a:ext>
            </a:extLst>
          </p:cNvPr>
          <p:cNvSpPr>
            <a:spLocks noGrp="1"/>
          </p:cNvSpPr>
          <p:nvPr>
            <p:ph type="title"/>
          </p:nvPr>
        </p:nvSpPr>
        <p:spPr/>
        <p:txBody>
          <a:bodyPr/>
          <a:lstStyle/>
          <a:p>
            <a:r>
              <a:rPr lang="en-US" dirty="0">
                <a:solidFill>
                  <a:srgbClr val="0095C8"/>
                </a:solidFill>
                <a:latin typeface="Avenir Next Medium" panose="020B0503020202020204" pitchFamily="34" charset="0"/>
              </a:rPr>
              <a:t>Takeaways of Results</a:t>
            </a:r>
          </a:p>
        </p:txBody>
      </p:sp>
      <p:sp>
        <p:nvSpPr>
          <p:cNvPr id="3" name="Content Placeholder 2">
            <a:extLst>
              <a:ext uri="{FF2B5EF4-FFF2-40B4-BE49-F238E27FC236}">
                <a16:creationId xmlns:a16="http://schemas.microsoft.com/office/drawing/2014/main" id="{FB436909-1B5E-3A38-EFCF-EAAFDDB026D1}"/>
              </a:ext>
            </a:extLst>
          </p:cNvPr>
          <p:cNvSpPr>
            <a:spLocks noGrp="1"/>
          </p:cNvSpPr>
          <p:nvPr>
            <p:ph idx="1"/>
          </p:nvPr>
        </p:nvSpPr>
        <p:spPr>
          <a:xfrm>
            <a:off x="838200" y="1521956"/>
            <a:ext cx="10515600" cy="4862857"/>
          </a:xfrm>
        </p:spPr>
        <p:txBody>
          <a:bodyPr vert="horz" lIns="91440" tIns="45720" rIns="91440" bIns="45720" rtlCol="0" anchor="t">
            <a:noAutofit/>
          </a:bodyPr>
          <a:lstStyle/>
          <a:p>
            <a:pPr marL="514350" indent="-514350">
              <a:buAutoNum type="arabicPeriod"/>
            </a:pPr>
            <a:r>
              <a:rPr lang="en-US" sz="1800" dirty="0">
                <a:latin typeface="Avenir Book" panose="02000503020000020003" pitchFamily="2" charset="0"/>
              </a:rPr>
              <a:t>Associations between </a:t>
            </a:r>
            <a:r>
              <a:rPr lang="en-US" sz="2400" dirty="0">
                <a:solidFill>
                  <a:srgbClr val="0095C8"/>
                </a:solidFill>
                <a:latin typeface="Avenir Book" panose="02000503020000020003" pitchFamily="2" charset="0"/>
              </a:rPr>
              <a:t>maltreatment and brain AGE depend on the status of depression</a:t>
            </a:r>
          </a:p>
          <a:p>
            <a:pPr lvl="1"/>
            <a:r>
              <a:rPr lang="en-US" sz="1600" dirty="0">
                <a:latin typeface="Avenir Book" panose="02000503020000020003" pitchFamily="2" charset="0"/>
              </a:rPr>
              <a:t>MACE: Childhood maltreatment is associated with higher brain AGE only in individuals with remitted MDD (</a:t>
            </a:r>
            <a:r>
              <a:rPr lang="en-US" sz="1600" dirty="0" err="1">
                <a:latin typeface="Avenir Book" panose="02000503020000020003" pitchFamily="2" charset="0"/>
              </a:rPr>
              <a:t>rMDD</a:t>
            </a:r>
            <a:r>
              <a:rPr lang="en-US" sz="1600" dirty="0">
                <a:latin typeface="Avenir Book" panose="02000503020000020003" pitchFamily="2" charset="0"/>
              </a:rPr>
              <a:t>/CSA)</a:t>
            </a:r>
          </a:p>
          <a:p>
            <a:pPr lvl="2"/>
            <a:r>
              <a:rPr lang="en-US" sz="1400" dirty="0">
                <a:latin typeface="Avenir Book" panose="02000503020000020003" pitchFamily="2" charset="0"/>
              </a:rPr>
              <a:t>The combination of CSA + past depression may leave enduring structural changes that become detectable once acute depressive processes resolve. </a:t>
            </a:r>
          </a:p>
          <a:p>
            <a:pPr lvl="1"/>
            <a:r>
              <a:rPr lang="en-US" sz="1600" dirty="0">
                <a:latin typeface="Avenir Book" panose="02000503020000020003" pitchFamily="2" charset="0"/>
              </a:rPr>
              <a:t>CTQ: Childhood maltreatment positively associated with brain AGE only in individuals with current MDD (MDD/CSA)</a:t>
            </a:r>
          </a:p>
          <a:p>
            <a:pPr lvl="2"/>
            <a:r>
              <a:rPr lang="en-US" sz="1400" dirty="0">
                <a:latin typeface="Avenir Book" panose="02000503020000020003" pitchFamily="2" charset="0"/>
              </a:rPr>
              <a:t>current depression is actively causing biological stress at the time of scanning Inflammation, cortisol dysregulation, oxidative stress </a:t>
            </a:r>
          </a:p>
          <a:p>
            <a:pPr marL="514350" indent="-514350">
              <a:buAutoNum type="arabicPeriod"/>
            </a:pPr>
            <a:r>
              <a:rPr lang="en-US" sz="1800" dirty="0">
                <a:latin typeface="Avenir Book" panose="02000503020000020003" pitchFamily="2" charset="0"/>
              </a:rPr>
              <a:t>Association of </a:t>
            </a:r>
            <a:r>
              <a:rPr lang="en-US" sz="2400" dirty="0">
                <a:solidFill>
                  <a:srgbClr val="0095C8"/>
                </a:solidFill>
                <a:latin typeface="Avenir Book" panose="02000503020000020003" pitchFamily="2" charset="0"/>
              </a:rPr>
              <a:t>depression and brain AGE depend on the status of maltreatment </a:t>
            </a:r>
          </a:p>
          <a:p>
            <a:pPr lvl="1"/>
            <a:r>
              <a:rPr lang="en-US" sz="1600" dirty="0">
                <a:latin typeface="Avenir Book" panose="02000503020000020003" pitchFamily="2" charset="0"/>
              </a:rPr>
              <a:t>Depression is associated with higher brain AGE only in individuals without CSA (MDD/no CSA)</a:t>
            </a:r>
          </a:p>
          <a:p>
            <a:pPr marL="514350" indent="-514350">
              <a:buFont typeface="+mj-lt"/>
              <a:buAutoNum type="arabicPeriod"/>
            </a:pPr>
            <a:r>
              <a:rPr lang="en-US" sz="1800" dirty="0">
                <a:latin typeface="Avenir Book" panose="02000503020000020003" pitchFamily="2" charset="0"/>
              </a:rPr>
              <a:t>Possible effect of timing of maltreatment on brain AGE</a:t>
            </a:r>
          </a:p>
          <a:p>
            <a:pPr lvl="2"/>
            <a:r>
              <a:rPr lang="en-US" sz="1600" dirty="0">
                <a:latin typeface="Avenir Book" panose="02000503020000020003" pitchFamily="2" charset="0"/>
              </a:rPr>
              <a:t>Associations between maltreatment and brain AGE were only found in individuals who experienced CSA in 11-18, later in adolescence. </a:t>
            </a:r>
            <a:r>
              <a:rPr lang="en-US" sz="1600" dirty="0">
                <a:solidFill>
                  <a:srgbClr val="0095C8"/>
                </a:solidFill>
                <a:latin typeface="Avenir Medium" panose="02000503020000020003" pitchFamily="2" charset="0"/>
              </a:rPr>
              <a:t>Earlier maltreatment in life may have less of an impact on brain aging</a:t>
            </a:r>
            <a:r>
              <a:rPr lang="en-US" sz="1600" dirty="0">
                <a:latin typeface="Avenir Book" panose="02000503020000020003" pitchFamily="2" charset="0"/>
              </a:rPr>
              <a:t> (small sample size).</a:t>
            </a:r>
          </a:p>
        </p:txBody>
      </p:sp>
      <p:sp>
        <p:nvSpPr>
          <p:cNvPr id="4" name="Rectangle 3">
            <a:extLst>
              <a:ext uri="{FF2B5EF4-FFF2-40B4-BE49-F238E27FC236}">
                <a16:creationId xmlns:a16="http://schemas.microsoft.com/office/drawing/2014/main" id="{83B9CDBB-25B1-EE66-1B47-32E3F569ECF8}"/>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5126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4EEBC-882B-1380-3D00-BE6887A00034}"/>
              </a:ext>
            </a:extLst>
          </p:cNvPr>
          <p:cNvSpPr>
            <a:spLocks noGrp="1"/>
          </p:cNvSpPr>
          <p:nvPr>
            <p:ph type="title"/>
          </p:nvPr>
        </p:nvSpPr>
        <p:spPr>
          <a:xfrm>
            <a:off x="838200" y="332079"/>
            <a:ext cx="10515600" cy="1325563"/>
          </a:xfrm>
        </p:spPr>
        <p:txBody>
          <a:bodyPr/>
          <a:lstStyle/>
          <a:p>
            <a:r>
              <a:rPr lang="en-US" dirty="0">
                <a:solidFill>
                  <a:srgbClr val="0095C8"/>
                </a:solidFill>
                <a:latin typeface="Avenir Next Medium" panose="020B0503020202020204" pitchFamily="34" charset="0"/>
              </a:rPr>
              <a:t>Discussion</a:t>
            </a:r>
          </a:p>
        </p:txBody>
      </p:sp>
      <p:sp>
        <p:nvSpPr>
          <p:cNvPr id="3" name="Content Placeholder 2">
            <a:extLst>
              <a:ext uri="{FF2B5EF4-FFF2-40B4-BE49-F238E27FC236}">
                <a16:creationId xmlns:a16="http://schemas.microsoft.com/office/drawing/2014/main" id="{52C7988C-9194-269D-B24A-08EFB5A0BEC0}"/>
              </a:ext>
            </a:extLst>
          </p:cNvPr>
          <p:cNvSpPr>
            <a:spLocks noGrp="1"/>
          </p:cNvSpPr>
          <p:nvPr>
            <p:ph idx="1"/>
          </p:nvPr>
        </p:nvSpPr>
        <p:spPr>
          <a:xfrm>
            <a:off x="838200" y="1471307"/>
            <a:ext cx="10515600" cy="4611441"/>
          </a:xfrm>
        </p:spPr>
        <p:txBody>
          <a:bodyPr vert="horz" lIns="91440" tIns="45720" rIns="91440" bIns="45720" rtlCol="0" anchor="t">
            <a:noAutofit/>
          </a:bodyPr>
          <a:lstStyle/>
          <a:p>
            <a:pPr marL="342900" indent="-342900">
              <a:buFont typeface="+mj-lt"/>
              <a:buAutoNum type="arabicPeriod"/>
            </a:pPr>
            <a:r>
              <a:rPr lang="en-US" sz="2400" dirty="0">
                <a:latin typeface="Avenir Next" panose="020B0503020202020204" pitchFamily="34" charset="0"/>
              </a:rPr>
              <a:t>Sensitivity and Temporal Dynamics of Brain AGE</a:t>
            </a:r>
          </a:p>
          <a:p>
            <a:pPr lvl="1"/>
            <a:r>
              <a:rPr lang="en-US" sz="1800" dirty="0">
                <a:latin typeface="Avenir Next" panose="020B0503020202020204" pitchFamily="34" charset="0"/>
              </a:rPr>
              <a:t>The Brain AGE model is sensitive to even </a:t>
            </a:r>
            <a:r>
              <a:rPr lang="en-US" sz="1800" dirty="0">
                <a:solidFill>
                  <a:srgbClr val="0095C8"/>
                </a:solidFill>
                <a:latin typeface="Avenir Next Medium" panose="020B0503020202020204" pitchFamily="34" charset="0"/>
              </a:rPr>
              <a:t>short-term hormonal fluctuations</a:t>
            </a:r>
            <a:r>
              <a:rPr lang="en-US" sz="1800" dirty="0">
                <a:latin typeface="Avenir Next" panose="020B0503020202020204" pitchFamily="34" charset="0"/>
              </a:rPr>
              <a:t> (captures subtle, within-person neurobiological variation).</a:t>
            </a:r>
          </a:p>
          <a:p>
            <a:pPr lvl="1"/>
            <a:r>
              <a:rPr lang="en-US" sz="1800" dirty="0">
                <a:latin typeface="Avenir Next" panose="020B0503020202020204" pitchFamily="34" charset="0"/>
              </a:rPr>
              <a:t>A total of 7 young, healthy, naturally cycling women (age range 21–31 years) were scanned on a 1.5T MRI scanner (t1) during menses, (t2) at time of ovulation, (t3) in the midluteal phase, and (t4) at their next menses. </a:t>
            </a:r>
          </a:p>
          <a:p>
            <a:pPr lvl="1"/>
            <a:r>
              <a:rPr lang="en-US" sz="1800" dirty="0">
                <a:solidFill>
                  <a:srgbClr val="0095C8"/>
                </a:solidFill>
                <a:latin typeface="Avenir Next Medium" panose="020B0503020202020204" pitchFamily="34" charset="0"/>
              </a:rPr>
              <a:t>During menstrual cycle Brain AGE scores significantly differed,</a:t>
            </a:r>
            <a:r>
              <a:rPr lang="en-US" sz="1800" dirty="0">
                <a:latin typeface="Avenir Next" panose="020B0503020202020204" pitchFamily="34" charset="0"/>
              </a:rPr>
              <a:t> with scores decreasing by −1.3 years from menses to ovulation </a:t>
            </a:r>
            <a:r>
              <a:rPr lang="en-US" sz="1400" dirty="0">
                <a:latin typeface="Avenir Next" panose="020B0503020202020204" pitchFamily="34" charset="0"/>
              </a:rPr>
              <a:t>(Franke &amp; Gaser, 2019).</a:t>
            </a:r>
          </a:p>
          <a:p>
            <a:pPr marL="457200" indent="-457200">
              <a:buFont typeface="+mj-lt"/>
              <a:buAutoNum type="arabicPeriod"/>
            </a:pPr>
            <a:r>
              <a:rPr lang="en-US" sz="2400" dirty="0">
                <a:latin typeface="Avenir Next" panose="020B0503020202020204" pitchFamily="34" charset="0"/>
              </a:rPr>
              <a:t>Future studies:</a:t>
            </a:r>
          </a:p>
          <a:p>
            <a:pPr lvl="1">
              <a:buFont typeface="+mj-lt"/>
              <a:buAutoNum type="alphaLcParenR"/>
            </a:pPr>
            <a:r>
              <a:rPr lang="en-US" sz="1800" dirty="0">
                <a:solidFill>
                  <a:srgbClr val="0095C8"/>
                </a:solidFill>
                <a:latin typeface="Avenir Next Medium" panose="020B0503020202020204" pitchFamily="34" charset="0"/>
              </a:rPr>
              <a:t>Investigate joint effects of MDD and trauma/maltreatment to understand brain AGE: </a:t>
            </a:r>
            <a:r>
              <a:rPr lang="en-US" sz="1800" dirty="0">
                <a:latin typeface="Avenir Next" panose="020B0503020202020204" pitchFamily="34" charset="0"/>
              </a:rPr>
              <a:t>maltreatment and brain AGE depend on the status of depression; depression and brain age depend on the status of maltreatment </a:t>
            </a:r>
          </a:p>
          <a:p>
            <a:pPr lvl="1">
              <a:buFont typeface="+mj-lt"/>
              <a:buAutoNum type="alphaLcParenR"/>
            </a:pPr>
            <a:r>
              <a:rPr lang="en-US" sz="1800" dirty="0">
                <a:solidFill>
                  <a:srgbClr val="0095C8"/>
                </a:solidFill>
                <a:latin typeface="Avenir Next Medium" panose="020B0503020202020204" pitchFamily="34" charset="0"/>
              </a:rPr>
              <a:t>Alternative Neural Maturation Metrics: </a:t>
            </a:r>
            <a:r>
              <a:rPr lang="en-US" sz="1800" dirty="0">
                <a:latin typeface="Avenir Next" panose="020B0503020202020204" pitchFamily="34" charset="0"/>
              </a:rPr>
              <a:t>Developing brain age models using functional network connectivity to leverage time-resolved connectivity and capture neural volatility </a:t>
            </a:r>
            <a:r>
              <a:rPr lang="en-US" sz="1400" dirty="0">
                <a:latin typeface="Avenir Next" panose="020B0503020202020204" pitchFamily="34" charset="0"/>
              </a:rPr>
              <a:t>(Sendi, et al., 2025).</a:t>
            </a:r>
          </a:p>
        </p:txBody>
      </p:sp>
      <p:sp>
        <p:nvSpPr>
          <p:cNvPr id="4" name="Rectangle 3">
            <a:extLst>
              <a:ext uri="{FF2B5EF4-FFF2-40B4-BE49-F238E27FC236}">
                <a16:creationId xmlns:a16="http://schemas.microsoft.com/office/drawing/2014/main" id="{550A1C17-80A6-3745-BF02-3332CCEBCF2D}"/>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295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1ACD-81A2-F364-35E1-91AB49BCA1FE}"/>
              </a:ext>
            </a:extLst>
          </p:cNvPr>
          <p:cNvSpPr>
            <a:spLocks noGrp="1"/>
          </p:cNvSpPr>
          <p:nvPr>
            <p:ph type="title"/>
          </p:nvPr>
        </p:nvSpPr>
        <p:spPr>
          <a:xfrm>
            <a:off x="838200" y="652808"/>
            <a:ext cx="10515600" cy="1066110"/>
          </a:xfrm>
        </p:spPr>
        <p:txBody>
          <a:bodyPr/>
          <a:lstStyle/>
          <a:p>
            <a:r>
              <a:rPr lang="en-US" dirty="0">
                <a:solidFill>
                  <a:srgbClr val="0095C8"/>
                </a:solidFill>
                <a:latin typeface="Avenir Next Medium" panose="020B0503020202020204" pitchFamily="34" charset="0"/>
              </a:rPr>
              <a:t>Implications and Conclusions</a:t>
            </a:r>
          </a:p>
        </p:txBody>
      </p:sp>
      <p:sp>
        <p:nvSpPr>
          <p:cNvPr id="3" name="Content Placeholder 2">
            <a:extLst>
              <a:ext uri="{FF2B5EF4-FFF2-40B4-BE49-F238E27FC236}">
                <a16:creationId xmlns:a16="http://schemas.microsoft.com/office/drawing/2014/main" id="{8E563855-C5BE-BF11-DC38-CC0C85D39B88}"/>
              </a:ext>
            </a:extLst>
          </p:cNvPr>
          <p:cNvSpPr>
            <a:spLocks noGrp="1"/>
          </p:cNvSpPr>
          <p:nvPr>
            <p:ph idx="1"/>
          </p:nvPr>
        </p:nvSpPr>
        <p:spPr>
          <a:xfrm>
            <a:off x="838200" y="1898538"/>
            <a:ext cx="10515600" cy="4486275"/>
          </a:xfrm>
        </p:spPr>
        <p:txBody>
          <a:bodyPr>
            <a:normAutofit fontScale="92500"/>
          </a:bodyPr>
          <a:lstStyle/>
          <a:p>
            <a:r>
              <a:rPr lang="en-US" sz="2500" dirty="0">
                <a:latin typeface="Avenir Next" panose="020B0503020202020204" pitchFamily="34" charset="0"/>
                <a:cs typeface="Aparajita" panose="020B0604020202020204" pitchFamily="34" charset="0"/>
              </a:rPr>
              <a:t>The time gap between early life stress exposure and measurable brain aging outcomes presents a critical opportunity for intervention</a:t>
            </a:r>
          </a:p>
          <a:p>
            <a:r>
              <a:rPr lang="en-US" sz="2500" b="1" dirty="0">
                <a:solidFill>
                  <a:srgbClr val="0095C8"/>
                </a:solidFill>
                <a:latin typeface="Avenir Next Demi Bold" panose="020B0503020202020204" pitchFamily="34" charset="0"/>
                <a:cs typeface="Aparajita" panose="020B0604020202020204" pitchFamily="34" charset="0"/>
              </a:rPr>
              <a:t>Potential life-course modifiers:</a:t>
            </a:r>
          </a:p>
          <a:p>
            <a:pPr lvl="1"/>
            <a:r>
              <a:rPr lang="en-US" sz="2500" dirty="0">
                <a:solidFill>
                  <a:srgbClr val="0095C8"/>
                </a:solidFill>
                <a:latin typeface="Avenir Next Medium" panose="020B0503020202020204" pitchFamily="34" charset="0"/>
                <a:cs typeface="Aparajita" panose="020B0604020202020204" pitchFamily="34" charset="0"/>
              </a:rPr>
              <a:t>Lifestyle: </a:t>
            </a:r>
            <a:r>
              <a:rPr lang="en-US" sz="2500" dirty="0">
                <a:latin typeface="Avenir Next" panose="020B0503020202020204" pitchFamily="34" charset="0"/>
                <a:cs typeface="Aparajita" panose="020B0604020202020204" pitchFamily="34" charset="0"/>
              </a:rPr>
              <a:t>Regular exercise and balanced diet promote neuroplasticity and metabolic health.</a:t>
            </a:r>
          </a:p>
          <a:p>
            <a:pPr lvl="1"/>
            <a:r>
              <a:rPr lang="en-US" sz="2500" dirty="0">
                <a:solidFill>
                  <a:srgbClr val="0095C8"/>
                </a:solidFill>
                <a:latin typeface="Avenir Next Medium" panose="020B0503020202020204" pitchFamily="34" charset="0"/>
                <a:cs typeface="Aparajita" panose="020B0604020202020204" pitchFamily="34" charset="0"/>
              </a:rPr>
              <a:t>Environment: </a:t>
            </a:r>
            <a:r>
              <a:rPr lang="en-US" sz="2500" dirty="0">
                <a:latin typeface="Avenir Next" panose="020B0503020202020204" pitchFamily="34" charset="0"/>
                <a:cs typeface="Aparajita" panose="020B0604020202020204" pitchFamily="34" charset="0"/>
              </a:rPr>
              <a:t>Cognitive and social stimulation may buffer neural decline.</a:t>
            </a:r>
          </a:p>
          <a:p>
            <a:pPr lvl="1"/>
            <a:r>
              <a:rPr lang="en-US" sz="2500" dirty="0">
                <a:solidFill>
                  <a:srgbClr val="0095C8"/>
                </a:solidFill>
                <a:latin typeface="Avenir Next Medium" panose="020B0503020202020204" pitchFamily="34" charset="0"/>
                <a:cs typeface="Aparajita" panose="020B0604020202020204" pitchFamily="34" charset="0"/>
              </a:rPr>
              <a:t>Epigenetics: </a:t>
            </a:r>
            <a:r>
              <a:rPr lang="en-US" sz="2500" dirty="0">
                <a:latin typeface="Avenir Next" panose="020B0503020202020204" pitchFamily="34" charset="0"/>
                <a:cs typeface="Aparajita" panose="020B0604020202020204" pitchFamily="34" charset="0"/>
              </a:rPr>
              <a:t>Targeting stress-related gene expression and methylation pathways</a:t>
            </a:r>
          </a:p>
          <a:p>
            <a:pPr lvl="1"/>
            <a:r>
              <a:rPr lang="en-US" sz="2500" dirty="0">
                <a:solidFill>
                  <a:srgbClr val="0095C8"/>
                </a:solidFill>
                <a:latin typeface="Avenir Next Medium" panose="020B0503020202020204" pitchFamily="34" charset="0"/>
                <a:cs typeface="Aparajita" panose="020B0604020202020204" pitchFamily="34" charset="0"/>
              </a:rPr>
              <a:t>Pharmacological: </a:t>
            </a:r>
            <a:r>
              <a:rPr lang="en-US" altLang="en-US" sz="2500" dirty="0">
                <a:latin typeface="Avenir Next" panose="020B0503020202020204" pitchFamily="34" charset="0"/>
                <a:cs typeface="Aparajita" panose="020B0604020202020204" pitchFamily="34" charset="0"/>
              </a:rPr>
              <a:t>Emerging treatments aimed at mitochondrial function, oxidative stress, and neuroinflammation.</a:t>
            </a:r>
            <a:endParaRPr lang="en-US" sz="2500" dirty="0">
              <a:latin typeface="Avenir Next" panose="020B0503020202020204" pitchFamily="34" charset="0"/>
              <a:cs typeface="Aparajita" panose="020B0604020202020204" pitchFamily="34" charset="0"/>
            </a:endParaRPr>
          </a:p>
          <a:p>
            <a:r>
              <a:rPr lang="en-US" sz="2500" dirty="0">
                <a:latin typeface="Avenir Next" panose="020B0503020202020204" pitchFamily="34" charset="0"/>
                <a:cs typeface="Aparajita" panose="020B0604020202020204" pitchFamily="34" charset="0"/>
              </a:rPr>
              <a:t>Early identification of risk and timely intervention can mitigate or even reverse the neural impact of early adversity.</a:t>
            </a:r>
          </a:p>
          <a:p>
            <a:pPr marL="457200" lvl="1" indent="0">
              <a:buNone/>
            </a:pPr>
            <a:endParaRPr lang="en-US" altLang="en-US" dirty="0">
              <a:latin typeface="Avenir Next" panose="020B0503020202020204" pitchFamily="34" charset="0"/>
            </a:endParaRPr>
          </a:p>
          <a:p>
            <a:pPr lvl="1"/>
            <a:endParaRPr lang="en-US" dirty="0">
              <a:latin typeface="Avenir Next" panose="020B0503020202020204" pitchFamily="34" charset="0"/>
            </a:endParaRPr>
          </a:p>
        </p:txBody>
      </p:sp>
      <p:sp>
        <p:nvSpPr>
          <p:cNvPr id="4" name="Rectangle 3">
            <a:extLst>
              <a:ext uri="{FF2B5EF4-FFF2-40B4-BE49-F238E27FC236}">
                <a16:creationId xmlns:a16="http://schemas.microsoft.com/office/drawing/2014/main" id="{416F019A-BC98-E6E6-646E-AF5690188F7E}"/>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769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AB0F-C6A8-8472-E27B-F0B8E67A7588}"/>
              </a:ext>
            </a:extLst>
          </p:cNvPr>
          <p:cNvSpPr>
            <a:spLocks noGrp="1"/>
          </p:cNvSpPr>
          <p:nvPr>
            <p:ph type="title"/>
          </p:nvPr>
        </p:nvSpPr>
        <p:spPr>
          <a:xfrm>
            <a:off x="838200" y="473187"/>
            <a:ext cx="10515600" cy="1325563"/>
          </a:xfrm>
        </p:spPr>
        <p:txBody>
          <a:bodyPr/>
          <a:lstStyle/>
          <a:p>
            <a:r>
              <a:rPr lang="en-US" dirty="0">
                <a:solidFill>
                  <a:srgbClr val="0095C8"/>
                </a:solidFill>
                <a:latin typeface="Avenir Next Medium" panose="020B0503020202020204" pitchFamily="34" charset="0"/>
              </a:rPr>
              <a:t>References</a:t>
            </a:r>
          </a:p>
        </p:txBody>
      </p:sp>
      <p:sp>
        <p:nvSpPr>
          <p:cNvPr id="3" name="Content Placeholder 2">
            <a:extLst>
              <a:ext uri="{FF2B5EF4-FFF2-40B4-BE49-F238E27FC236}">
                <a16:creationId xmlns:a16="http://schemas.microsoft.com/office/drawing/2014/main" id="{28FEBA5D-AE84-0124-543A-4E092104C3B9}"/>
              </a:ext>
            </a:extLst>
          </p:cNvPr>
          <p:cNvSpPr>
            <a:spLocks noGrp="1"/>
          </p:cNvSpPr>
          <p:nvPr>
            <p:ph idx="1"/>
          </p:nvPr>
        </p:nvSpPr>
        <p:spPr>
          <a:xfrm>
            <a:off x="838200" y="1374134"/>
            <a:ext cx="10515600" cy="4843180"/>
          </a:xfrm>
        </p:spPr>
        <p:txBody>
          <a:bodyPr>
            <a:noAutofit/>
          </a:bodyPr>
          <a:lstStyle/>
          <a:p>
            <a:pPr marL="0" indent="0">
              <a:buNone/>
            </a:pPr>
            <a:r>
              <a:rPr lang="en-US" sz="750" dirty="0">
                <a:latin typeface="Avenir Next" panose="020B0503020202020204" pitchFamily="34" charset="0"/>
              </a:rPr>
              <a:t>Begemann, M. J. H., Schutte, M. J. L., van Dellen, E., Abramovic, L., Boks, M. P., van Haren, N. E. M., Mandl, R. C. W., </a:t>
            </a:r>
            <a:r>
              <a:rPr lang="en-US" sz="750" dirty="0" err="1">
                <a:latin typeface="Avenir Next" panose="020B0503020202020204" pitchFamily="34" charset="0"/>
              </a:rPr>
              <a:t>Vinkers</a:t>
            </a:r>
            <a:r>
              <a:rPr lang="en-US" sz="750" dirty="0">
                <a:latin typeface="Avenir Next" panose="020B0503020202020204" pitchFamily="34" charset="0"/>
              </a:rPr>
              <a:t>, C. H., Bohlken, M. M., &amp; Sommer, I. E. C. (2023). Childhood trauma is associated with reduced frontal gray matter volume: A large transdiagnostic structural MRI study. Psychological Medicine, 53(3), 741–749. </a:t>
            </a:r>
            <a:r>
              <a:rPr lang="en-US" sz="750" dirty="0">
                <a:latin typeface="Avenir Next" panose="020B0503020202020204" pitchFamily="34" charset="0"/>
                <a:hlinkClick r:id="rId2"/>
              </a:rPr>
              <a:t>https://doi.org/10.1017/S0033291721002087</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Bethlehem, R. a. I., Seidlitz, J., White, S. R., Vogel, J. W., Anderson, K. M., Adamson, C., Adler, S., Alexopoulos, G. S., Anagnostou, E., </a:t>
            </a:r>
            <a:r>
              <a:rPr lang="en-US" sz="750" dirty="0" err="1">
                <a:latin typeface="Avenir Next" panose="020B0503020202020204" pitchFamily="34" charset="0"/>
              </a:rPr>
              <a:t>Areces</a:t>
            </a:r>
            <a:r>
              <a:rPr lang="en-US" sz="750" dirty="0">
                <a:latin typeface="Avenir Next" panose="020B0503020202020204" pitchFamily="34" charset="0"/>
              </a:rPr>
              <a:t>-Gonzalez, A., Astle, D. E., Auyeung, B., Ayub, M., Bae, J., Ball, G., Baron-Cohen, S., Beare, R., Bedford, S. A., Benegal, V., … Alexander-Bloch, A. F. (2022). Brain charts for the human lifespan. Nature, 604(7906), 525–533. </a:t>
            </a:r>
            <a:r>
              <a:rPr lang="en-US" sz="750" dirty="0">
                <a:latin typeface="Avenir Next" panose="020B0503020202020204" pitchFamily="34" charset="0"/>
                <a:hlinkClick r:id="rId3"/>
              </a:rPr>
              <a:t>https://doi.org/10.1038/s41586-022-04554-y</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Chaudhari, P. R., Singla, A., &amp; Vaidya, V. A. (2022). Early Adversity and Accelerated Brain Aging: A Mini-Review. Frontiers in Molecular Neuroscience, 15, 822917. </a:t>
            </a:r>
            <a:r>
              <a:rPr lang="en-US" sz="750" dirty="0">
                <a:latin typeface="Avenir Next" panose="020B0503020202020204" pitchFamily="34" charset="0"/>
                <a:hlinkClick r:id="rId4"/>
              </a:rPr>
              <a:t>https://doi.org/10.3389/fnmol.2022.822917</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Colich, N. L., Rosen, M. L., Williams, E. S., &amp; McLaughlin, K. A. (2020). Biological Aging in Childhood and Adolescence Following Experiences of Threat and Deprivation: A Systematic Review and Meta-Analysis. Psychological Bulletin, 146(9), 721–764. </a:t>
            </a:r>
            <a:r>
              <a:rPr lang="en-US" sz="750" dirty="0">
                <a:latin typeface="Avenir Next" panose="020B0503020202020204" pitchFamily="34" charset="0"/>
                <a:hlinkClick r:id="rId5"/>
              </a:rPr>
              <a:t>https://doi.org/10.1037/bul0000270</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Cunha, P. J., Duran, F. L. S., de Oliveira, P. A., Chaim-</a:t>
            </a:r>
            <a:r>
              <a:rPr lang="en-US" sz="750" dirty="0" err="1">
                <a:latin typeface="Avenir Next" panose="020B0503020202020204" pitchFamily="34" charset="0"/>
              </a:rPr>
              <a:t>Avancini</a:t>
            </a:r>
            <a:r>
              <a:rPr lang="en-US" sz="750" dirty="0">
                <a:latin typeface="Avenir Next" panose="020B0503020202020204" pitchFamily="34" charset="0"/>
              </a:rPr>
              <a:t>, T. M., </a:t>
            </a:r>
            <a:r>
              <a:rPr lang="en-US" sz="750" dirty="0" err="1">
                <a:latin typeface="Avenir Next" panose="020B0503020202020204" pitchFamily="34" charset="0"/>
              </a:rPr>
              <a:t>Milioni</a:t>
            </a:r>
            <a:r>
              <a:rPr lang="en-US" sz="750" dirty="0">
                <a:latin typeface="Avenir Next" panose="020B0503020202020204" pitchFamily="34" charset="0"/>
              </a:rPr>
              <a:t>, A. L. V., </a:t>
            </a:r>
            <a:r>
              <a:rPr lang="en-US" sz="750" dirty="0" err="1">
                <a:latin typeface="Avenir Next" panose="020B0503020202020204" pitchFamily="34" charset="0"/>
              </a:rPr>
              <a:t>Ometto</a:t>
            </a:r>
            <a:r>
              <a:rPr lang="en-US" sz="750" dirty="0">
                <a:latin typeface="Avenir Next" panose="020B0503020202020204" pitchFamily="34" charset="0"/>
              </a:rPr>
              <a:t>, M., </a:t>
            </a:r>
            <a:r>
              <a:rPr lang="en-US" sz="750" dirty="0" err="1">
                <a:latin typeface="Avenir Next" panose="020B0503020202020204" pitchFamily="34" charset="0"/>
              </a:rPr>
              <a:t>Squarzoni</a:t>
            </a:r>
            <a:r>
              <a:rPr lang="en-US" sz="750" dirty="0">
                <a:latin typeface="Avenir Next" panose="020B0503020202020204" pitchFamily="34" charset="0"/>
              </a:rPr>
              <a:t>, P., Santos, P. P., Caetano, S. C., </a:t>
            </a:r>
            <a:r>
              <a:rPr lang="en-US" sz="750" dirty="0" err="1">
                <a:latin typeface="Avenir Next" panose="020B0503020202020204" pitchFamily="34" charset="0"/>
              </a:rPr>
              <a:t>Busatto</a:t>
            </a:r>
            <a:r>
              <a:rPr lang="en-US" sz="750" dirty="0">
                <a:latin typeface="Avenir Next" panose="020B0503020202020204" pitchFamily="34" charset="0"/>
              </a:rPr>
              <a:t>, G. F., &amp; </a:t>
            </a:r>
            <a:r>
              <a:rPr lang="en-US" sz="750" dirty="0" err="1">
                <a:latin typeface="Avenir Next" panose="020B0503020202020204" pitchFamily="34" charset="0"/>
              </a:rPr>
              <a:t>Scivoletto</a:t>
            </a:r>
            <a:r>
              <a:rPr lang="en-US" sz="750" dirty="0">
                <a:latin typeface="Avenir Next" panose="020B0503020202020204" pitchFamily="34" charset="0"/>
              </a:rPr>
              <a:t>, S. (2021). Callosal abnormalities, altered cortisol levels, and neurocognitive deficits associated with early maltreatment among adolescents: A voxel-based diffusion-tensor imaging study. Brain and Behavior, 11(3), e02009. </a:t>
            </a:r>
            <a:r>
              <a:rPr lang="en-US" sz="750" dirty="0">
                <a:latin typeface="Avenir Next" panose="020B0503020202020204" pitchFamily="34" charset="0"/>
                <a:hlinkClick r:id="rId6"/>
              </a:rPr>
              <a:t>https://doi.org/10.1002/brb3.2009</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Franke, K., &amp; Gaser, C. (2019). Ten Years of </a:t>
            </a:r>
            <a:r>
              <a:rPr lang="en-US" sz="750" dirty="0" err="1">
                <a:latin typeface="Avenir Next" panose="020B0503020202020204" pitchFamily="34" charset="0"/>
              </a:rPr>
              <a:t>BrainAGE</a:t>
            </a:r>
            <a:r>
              <a:rPr lang="en-US" sz="750" dirty="0">
                <a:latin typeface="Avenir Next" panose="020B0503020202020204" pitchFamily="34" charset="0"/>
              </a:rPr>
              <a:t> as a Neuroimaging Biomarker of Brain Aging: What Insights Have We Gained? Frontiers in Neurology, 10. </a:t>
            </a:r>
            <a:r>
              <a:rPr lang="en-US" sz="750" dirty="0">
                <a:latin typeface="Avenir Next" panose="020B0503020202020204" pitchFamily="34" charset="0"/>
                <a:hlinkClick r:id="rId7"/>
              </a:rPr>
              <a:t>https://doi.org/10.3389/fneur.2019.00789</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Hendrikse, C., van den Heuvel, L. L., Emsley, R., Seedat, S., &amp; du Plessis, S. (2025). Increased Brain Age Among Psychiatrically Healthy Adults Exposed to Childhood Trauma. Brain and Behavior, 15(4), e70450. </a:t>
            </a:r>
            <a:r>
              <a:rPr lang="en-US" sz="750" dirty="0">
                <a:latin typeface="Avenir Next" panose="020B0503020202020204" pitchFamily="34" charset="0"/>
                <a:hlinkClick r:id="rId8"/>
              </a:rPr>
              <a:t>https://doi.org/10.1002/brb3.70450</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Increased Brain Age Among Psychiatrically Healthy Adults Exposed to Childhood Trauma—Hendrikse—2025—Brain and Behavior—Wiley Online Library. (n.d.). Retrieved October 16, 2025, from </a:t>
            </a:r>
            <a:r>
              <a:rPr lang="en-US" sz="750" dirty="0">
                <a:latin typeface="Avenir Next" panose="020B0503020202020204" pitchFamily="34" charset="0"/>
                <a:hlinkClick r:id="rId9"/>
              </a:rPr>
              <a:t>https://onlinelibrary.wiley.com/doi/full/10.1002/brb3.70450</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Lim, L., Howells, H., </a:t>
            </a:r>
            <a:r>
              <a:rPr lang="en-US" sz="750" dirty="0" err="1">
                <a:latin typeface="Avenir Next" panose="020B0503020202020204" pitchFamily="34" charset="0"/>
              </a:rPr>
              <a:t>Radua</a:t>
            </a:r>
            <a:r>
              <a:rPr lang="en-US" sz="750" dirty="0">
                <a:latin typeface="Avenir Next" panose="020B0503020202020204" pitchFamily="34" charset="0"/>
              </a:rPr>
              <a:t>, J., &amp; Rubia, K. (2020). Aberrant structural connectivity in childhood maltreatment: A meta-analysis. Neuroscience and Biobehavioral Reviews, 116, 406–414. </a:t>
            </a:r>
            <a:r>
              <a:rPr lang="en-US" sz="750" dirty="0">
                <a:latin typeface="Avenir Next" panose="020B0503020202020204" pitchFamily="34" charset="0"/>
                <a:hlinkClick r:id="rId10"/>
              </a:rPr>
              <a:t>https://doi.org/10.1016/j.neubiorev.2020.07.004</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Mattson, M. P., &amp; Arumugam, T. V. (2018). Hallmarks of Brain Aging: Adaptive and Pathological Modification by Metabolic States. Cell Metabolism, 27(6), 1176–1199. </a:t>
            </a:r>
            <a:r>
              <a:rPr lang="en-US" sz="750" dirty="0">
                <a:latin typeface="Avenir Next" panose="020B0503020202020204" pitchFamily="34" charset="0"/>
                <a:hlinkClick r:id="rId11"/>
              </a:rPr>
              <a:t>https://doi.org/10.1016/j.cmet.2018.05.011</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McLaughlin, K. A., Sheridan, M. A., Winter, W., Fox, N. A., Zeanah, C. H., &amp; Nelson, C. A. (2014). Widespread reductions in cortical thickness following severe early-life deprivation: A neurodevelopmental pathway to attention-deficit/hyperactivity disorder. Biological Psychiatry, 76(8), 629–638. </a:t>
            </a:r>
            <a:r>
              <a:rPr lang="en-US" sz="750" dirty="0">
                <a:latin typeface="Avenir Next" panose="020B0503020202020204" pitchFamily="34" charset="0"/>
                <a:hlinkClick r:id="rId12"/>
              </a:rPr>
              <a:t>https://doi.org/10.1016/j.biopsych.2013.08.016</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Teicher, M. H., Anderson, C. M., &amp; Polcari, A. (2012). Childhood maltreatment is associated with reduced volume in the hippocampal subfields CA3, dentate gyrus, and subiculum. Proceedings of the National Academy of Sciences of the United States of America, 109(9), E563-572. </a:t>
            </a:r>
            <a:r>
              <a:rPr lang="en-US" sz="750" dirty="0">
                <a:latin typeface="Avenir Next" panose="020B0503020202020204" pitchFamily="34" charset="0"/>
                <a:hlinkClick r:id="rId13"/>
              </a:rPr>
              <a:t>https://doi.org/10.1073/pnas.1115396109</a:t>
            </a:r>
            <a:endParaRPr lang="en-US" sz="750" dirty="0">
              <a:latin typeface="Avenir Next" panose="020B0503020202020204" pitchFamily="34" charset="0"/>
            </a:endParaRPr>
          </a:p>
          <a:p>
            <a:pPr marL="0" indent="0">
              <a:buNone/>
            </a:pPr>
            <a:r>
              <a:rPr lang="en-US" sz="750" dirty="0" err="1">
                <a:latin typeface="Avenir Next" panose="020B0503020202020204" pitchFamily="34" charset="0"/>
              </a:rPr>
              <a:t>Tendolkar</a:t>
            </a:r>
            <a:r>
              <a:rPr lang="en-US" sz="750" dirty="0">
                <a:latin typeface="Avenir Next" panose="020B0503020202020204" pitchFamily="34" charset="0"/>
              </a:rPr>
              <a:t>, I., Mårtensson, J., Kühn, S., </a:t>
            </a:r>
            <a:r>
              <a:rPr lang="en-US" sz="750" dirty="0" err="1">
                <a:latin typeface="Avenir Next" panose="020B0503020202020204" pitchFamily="34" charset="0"/>
              </a:rPr>
              <a:t>Klumpers</a:t>
            </a:r>
            <a:r>
              <a:rPr lang="en-US" sz="750" dirty="0">
                <a:latin typeface="Avenir Next" panose="020B0503020202020204" pitchFamily="34" charset="0"/>
              </a:rPr>
              <a:t>, F., &amp; Fernández, G. (2018). Physical neglect during childhood alters white matter connectivity in healthy young males. Human Brain Mapping, 39(3), 1283–1290. </a:t>
            </a:r>
            <a:r>
              <a:rPr lang="en-US" sz="750" dirty="0">
                <a:latin typeface="Avenir Next" panose="020B0503020202020204" pitchFamily="34" charset="0"/>
                <a:hlinkClick r:id="rId14"/>
              </a:rPr>
              <a:t>https://doi.org/10.1002/hbm.23916</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van </a:t>
            </a:r>
            <a:r>
              <a:rPr lang="en-US" sz="750" dirty="0" err="1">
                <a:latin typeface="Avenir Next" panose="020B0503020202020204" pitchFamily="34" charset="0"/>
              </a:rPr>
              <a:t>Blooijs</a:t>
            </a:r>
            <a:r>
              <a:rPr lang="en-US" sz="750" dirty="0">
                <a:latin typeface="Avenir Next" panose="020B0503020202020204" pitchFamily="34" charset="0"/>
              </a:rPr>
              <a:t>, D., van den Boom, M. A., van der Aar, J. F., </a:t>
            </a:r>
            <a:r>
              <a:rPr lang="en-US" sz="750" dirty="0" err="1">
                <a:latin typeface="Avenir Next" panose="020B0503020202020204" pitchFamily="34" charset="0"/>
              </a:rPr>
              <a:t>Huiskamp</a:t>
            </a:r>
            <a:r>
              <a:rPr lang="en-US" sz="750" dirty="0">
                <a:latin typeface="Avenir Next" panose="020B0503020202020204" pitchFamily="34" charset="0"/>
              </a:rPr>
              <a:t>, G. M., </a:t>
            </a:r>
            <a:r>
              <a:rPr lang="en-US" sz="750" dirty="0" err="1">
                <a:latin typeface="Avenir Next" panose="020B0503020202020204" pitchFamily="34" charset="0"/>
              </a:rPr>
              <a:t>Castegnaro</a:t>
            </a:r>
            <a:r>
              <a:rPr lang="en-US" sz="750" dirty="0">
                <a:latin typeface="Avenir Next" panose="020B0503020202020204" pitchFamily="34" charset="0"/>
              </a:rPr>
              <a:t>, G., </a:t>
            </a:r>
            <a:r>
              <a:rPr lang="en-US" sz="750" dirty="0" err="1">
                <a:latin typeface="Avenir Next" panose="020B0503020202020204" pitchFamily="34" charset="0"/>
              </a:rPr>
              <a:t>Demuru</a:t>
            </a:r>
            <a:r>
              <a:rPr lang="en-US" sz="750" dirty="0">
                <a:latin typeface="Avenir Next" panose="020B0503020202020204" pitchFamily="34" charset="0"/>
              </a:rPr>
              <a:t>, M., </a:t>
            </a:r>
            <a:r>
              <a:rPr lang="en-US" sz="750" dirty="0" err="1">
                <a:latin typeface="Avenir Next" panose="020B0503020202020204" pitchFamily="34" charset="0"/>
              </a:rPr>
              <a:t>Zweiphenning</a:t>
            </a:r>
            <a:r>
              <a:rPr lang="en-US" sz="750" dirty="0">
                <a:latin typeface="Avenir Next" panose="020B0503020202020204" pitchFamily="34" charset="0"/>
              </a:rPr>
              <a:t>, W. J. E. M., van </a:t>
            </a:r>
            <a:r>
              <a:rPr lang="en-US" sz="750" dirty="0" err="1">
                <a:latin typeface="Avenir Next" panose="020B0503020202020204" pitchFamily="34" charset="0"/>
              </a:rPr>
              <a:t>Eijsden</a:t>
            </a:r>
            <a:r>
              <a:rPr lang="en-US" sz="750" dirty="0">
                <a:latin typeface="Avenir Next" panose="020B0503020202020204" pitchFamily="34" charset="0"/>
              </a:rPr>
              <a:t>, P., Miller, K. J., </a:t>
            </a:r>
            <a:r>
              <a:rPr lang="en-US" sz="750" dirty="0" err="1">
                <a:latin typeface="Avenir Next" panose="020B0503020202020204" pitchFamily="34" charset="0"/>
              </a:rPr>
              <a:t>Leijten</a:t>
            </a:r>
            <a:r>
              <a:rPr lang="en-US" sz="750" dirty="0">
                <a:latin typeface="Avenir Next" panose="020B0503020202020204" pitchFamily="34" charset="0"/>
              </a:rPr>
              <a:t>, F. S. S., &amp; Hermes, D. (2023). Developmental trajectory of transmission speed in the human brain. Nature Neuroscience, 26(4), 537–541. </a:t>
            </a:r>
            <a:r>
              <a:rPr lang="en-US" sz="750" dirty="0">
                <a:latin typeface="Avenir Next" panose="020B0503020202020204" pitchFamily="34" charset="0"/>
                <a:hlinkClick r:id="rId15"/>
              </a:rPr>
              <a:t>https://doi.org/10.1038/s41593-023-01272-0</a:t>
            </a:r>
            <a:endParaRPr lang="en-US" sz="750" dirty="0">
              <a:latin typeface="Avenir Next" panose="020B0503020202020204" pitchFamily="34" charset="0"/>
            </a:endParaRPr>
          </a:p>
          <a:p>
            <a:pPr marL="0" indent="0">
              <a:buNone/>
            </a:pPr>
            <a:r>
              <a:rPr lang="en-US" sz="750" dirty="0">
                <a:latin typeface="Avenir Next" panose="020B0503020202020204" pitchFamily="34" charset="0"/>
              </a:rPr>
              <a:t>Vijayakumar, N., Allen, N. B., Youssef, G., Dennison, M., Yücel, M., Simmons, J. G., &amp; Whittle, S. (2016). Brain development during adolescence: A mixed‐longitudinal investigation of cortical thickness, surface area, and volume. Human Brain Mapping, 37(6), 2027–2038. </a:t>
            </a:r>
            <a:r>
              <a:rPr lang="en-US" sz="750" dirty="0">
                <a:latin typeface="Avenir Next" panose="020B0503020202020204" pitchFamily="34" charset="0"/>
                <a:hlinkClick r:id="rId16"/>
              </a:rPr>
              <a:t>https://doi.org/10.1002/hbm.23154</a:t>
            </a:r>
            <a:endParaRPr lang="en-US" sz="750" dirty="0">
              <a:latin typeface="Avenir Next" panose="020B0503020202020204" pitchFamily="34" charset="0"/>
            </a:endParaRPr>
          </a:p>
          <a:p>
            <a:pPr marL="0" indent="0">
              <a:buNone/>
            </a:pPr>
            <a:r>
              <a:rPr lang="en-US" sz="750" dirty="0" err="1">
                <a:latin typeface="Avenir Next" panose="020B0503020202020204" pitchFamily="34" charset="0"/>
              </a:rPr>
              <a:t>Walhovd</a:t>
            </a:r>
            <a:r>
              <a:rPr lang="en-US" sz="750" dirty="0">
                <a:latin typeface="Avenir Next" panose="020B0503020202020204" pitchFamily="34" charset="0"/>
              </a:rPr>
              <a:t>, K. B., Fjell, A. M., Giedd, J., Dale, A. M., &amp; Brown, T. T. (2017). Through Thick and Thin: A Need to Reconcile Contradictory Results on Trajectories in Human Cortical Development. Cerebral Cortex (New York, N.Y.: 1991), 27(2), 1472–1481. </a:t>
            </a:r>
            <a:r>
              <a:rPr lang="en-US" sz="750" dirty="0">
                <a:latin typeface="Avenir Next" panose="020B0503020202020204" pitchFamily="34" charset="0"/>
                <a:hlinkClick r:id="rId17"/>
              </a:rPr>
              <a:t>https://doi.org/10.1093/cercor/bhv301</a:t>
            </a:r>
            <a:endParaRPr lang="en-US" sz="750" dirty="0">
              <a:latin typeface="Avenir Next" panose="020B0503020202020204" pitchFamily="34" charset="0"/>
            </a:endParaRPr>
          </a:p>
        </p:txBody>
      </p:sp>
      <p:sp>
        <p:nvSpPr>
          <p:cNvPr id="4" name="Rectangle 3">
            <a:extLst>
              <a:ext uri="{FF2B5EF4-FFF2-40B4-BE49-F238E27FC236}">
                <a16:creationId xmlns:a16="http://schemas.microsoft.com/office/drawing/2014/main" id="{BE117D04-8807-60C7-462B-A5E4865F1C87}"/>
              </a:ext>
            </a:extLst>
          </p:cNvPr>
          <p:cNvSpPr/>
          <p:nvPr/>
        </p:nvSpPr>
        <p:spPr>
          <a:xfrm>
            <a:off x="559099" y="473187"/>
            <a:ext cx="11073802" cy="5911626"/>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782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5DE2AB-B77A-9740-8A46-A83955C7CFEE}"/>
              </a:ext>
            </a:extLst>
          </p:cNvPr>
          <p:cNvSpPr>
            <a:spLocks noGrp="1"/>
          </p:cNvSpPr>
          <p:nvPr>
            <p:ph type="title"/>
          </p:nvPr>
        </p:nvSpPr>
        <p:spPr/>
        <p:txBody>
          <a:bodyPr>
            <a:normAutofit/>
          </a:bodyPr>
          <a:lstStyle/>
          <a:p>
            <a:r>
              <a:rPr lang="en-US" sz="6600" b="1" dirty="0">
                <a:solidFill>
                  <a:srgbClr val="0095C8"/>
                </a:solidFill>
                <a:latin typeface="Avenir Next Demi Bold" panose="020B0503020202020204" pitchFamily="34" charset="0"/>
              </a:rPr>
              <a:t>Thank you!</a:t>
            </a:r>
          </a:p>
        </p:txBody>
      </p:sp>
    </p:spTree>
    <p:extLst>
      <p:ext uri="{BB962C8B-B14F-4D97-AF65-F5344CB8AC3E}">
        <p14:creationId xmlns:p14="http://schemas.microsoft.com/office/powerpoint/2010/main" val="2023156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EB305F-5BB9-EF13-E619-80D62CA6A499}"/>
              </a:ext>
            </a:extLst>
          </p:cNvPr>
          <p:cNvSpPr>
            <a:spLocks noGrp="1"/>
          </p:cNvSpPr>
          <p:nvPr>
            <p:ph type="ctrTitle"/>
          </p:nvPr>
        </p:nvSpPr>
        <p:spPr/>
        <p:txBody>
          <a:bodyPr/>
          <a:lstStyle/>
          <a:p>
            <a:r>
              <a:rPr lang="en-US"/>
              <a:t>Appendix Slides</a:t>
            </a:r>
          </a:p>
        </p:txBody>
      </p:sp>
    </p:spTree>
    <p:extLst>
      <p:ext uri="{BB962C8B-B14F-4D97-AF65-F5344CB8AC3E}">
        <p14:creationId xmlns:p14="http://schemas.microsoft.com/office/powerpoint/2010/main" val="258043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EC15C-7C06-5B80-120D-F39868EFB146}"/>
              </a:ext>
            </a:extLst>
          </p:cNvPr>
          <p:cNvSpPr>
            <a:spLocks noGrp="1"/>
          </p:cNvSpPr>
          <p:nvPr>
            <p:ph type="title"/>
          </p:nvPr>
        </p:nvSpPr>
        <p:spPr/>
        <p:txBody>
          <a:bodyPr/>
          <a:lstStyle/>
          <a:p>
            <a:r>
              <a:rPr lang="en-US"/>
              <a:t>Training the Centile Brain Tool model</a:t>
            </a:r>
          </a:p>
        </p:txBody>
      </p:sp>
      <p:sp>
        <p:nvSpPr>
          <p:cNvPr id="3" name="Content Placeholder 2">
            <a:extLst>
              <a:ext uri="{FF2B5EF4-FFF2-40B4-BE49-F238E27FC236}">
                <a16:creationId xmlns:a16="http://schemas.microsoft.com/office/drawing/2014/main" id="{FA8A32E4-F11D-D89C-2290-D8CE48EC7FDE}"/>
              </a:ext>
            </a:extLst>
          </p:cNvPr>
          <p:cNvSpPr>
            <a:spLocks noGrp="1"/>
          </p:cNvSpPr>
          <p:nvPr>
            <p:ph idx="1"/>
          </p:nvPr>
        </p:nvSpPr>
        <p:spPr>
          <a:xfrm>
            <a:off x="838200" y="1825625"/>
            <a:ext cx="5062980" cy="4351338"/>
          </a:xfrm>
        </p:spPr>
        <p:txBody>
          <a:bodyPr>
            <a:normAutofit fontScale="77500" lnSpcReduction="20000"/>
          </a:bodyPr>
          <a:lstStyle/>
          <a:p>
            <a:r>
              <a:rPr lang="en-US"/>
              <a:t>Discovery sample</a:t>
            </a:r>
          </a:p>
          <a:p>
            <a:pPr lvl="1"/>
            <a:r>
              <a:rPr lang="en-US"/>
              <a:t>The main group used to train the model</a:t>
            </a:r>
          </a:p>
          <a:p>
            <a:pPr lvl="1"/>
            <a:r>
              <a:rPr lang="en-US"/>
              <a:t>35,683 HCs, ages 5-90, from multiple continents</a:t>
            </a:r>
          </a:p>
          <a:p>
            <a:r>
              <a:rPr lang="en-US"/>
              <a:t>Replication sample</a:t>
            </a:r>
          </a:p>
          <a:p>
            <a:pPr lvl="1"/>
            <a:r>
              <a:rPr lang="en-US"/>
              <a:t>Used to tests whether the model works well on new data</a:t>
            </a:r>
          </a:p>
          <a:p>
            <a:pPr lvl="1"/>
            <a:r>
              <a:rPr lang="en-US"/>
              <a:t>2,101 HCS, ages 8-80</a:t>
            </a:r>
          </a:p>
          <a:p>
            <a:r>
              <a:rPr lang="en-US"/>
              <a:t>Longitudinal sample</a:t>
            </a:r>
          </a:p>
          <a:p>
            <a:pPr lvl="1"/>
            <a:r>
              <a:rPr lang="en-US"/>
              <a:t>Used to check if the model gives consistent results over time</a:t>
            </a:r>
          </a:p>
          <a:p>
            <a:pPr lvl="1"/>
            <a:r>
              <a:rPr lang="en-US"/>
              <a:t>377 HCs, ages 9-25</a:t>
            </a:r>
          </a:p>
          <a:p>
            <a:r>
              <a:rPr lang="en-US"/>
              <a:t>All participants were healthy: no psychiatric, medical, or neurological disorders</a:t>
            </a:r>
          </a:p>
        </p:txBody>
      </p:sp>
      <p:pic>
        <p:nvPicPr>
          <p:cNvPr id="1026" name="Picture 2">
            <a:extLst>
              <a:ext uri="{FF2B5EF4-FFF2-40B4-BE49-F238E27FC236}">
                <a16:creationId xmlns:a16="http://schemas.microsoft.com/office/drawing/2014/main" id="{83BE2D07-DDAF-2A12-5574-0822189382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18649"/>
            <a:ext cx="5859610" cy="4239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330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C02D-14BA-D45F-CA57-8CDAB2DC47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02ED07-D66F-1906-6773-5090421EF26B}"/>
              </a:ext>
            </a:extLst>
          </p:cNvPr>
          <p:cNvSpPr>
            <a:spLocks noGrp="1"/>
          </p:cNvSpPr>
          <p:nvPr>
            <p:ph idx="1"/>
          </p:nvPr>
        </p:nvSpPr>
        <p:spPr/>
        <p:txBody>
          <a:bodyPr vert="horz" lIns="91440" tIns="45720" rIns="91440" bIns="45720" rtlCol="0" anchor="t">
            <a:normAutofit fontScale="47500" lnSpcReduction="20000"/>
          </a:bodyPr>
          <a:lstStyle/>
          <a:p>
            <a:pPr marL="0" indent="0">
              <a:buNone/>
            </a:pPr>
            <a:r>
              <a:rPr lang="en-US"/>
              <a:t>Machine-learning prediction (SVR-RBF)</a:t>
            </a:r>
          </a:p>
          <a:p>
            <a:r>
              <a:rPr lang="en-US"/>
              <a:t>Algorithm: Support Vector Regression with a Radial Basis Function (RBF) kernel</a:t>
            </a:r>
          </a:p>
          <a:p>
            <a:endParaRPr lang="en-US"/>
          </a:p>
          <a:p>
            <a:pPr lvl="1"/>
            <a:endParaRPr lang="en-US"/>
          </a:p>
          <a:p>
            <a:pPr lvl="1">
              <a:lnSpc>
                <a:spcPct val="170000"/>
              </a:lnSpc>
            </a:pPr>
            <a:r>
              <a:rPr lang="en-US"/>
              <a:t>Compares a person’s feature pattern to prototypical brains across ages</a:t>
            </a:r>
          </a:p>
          <a:p>
            <a:pPr lvl="1">
              <a:lnSpc>
                <a:spcPct val="170000"/>
              </a:lnSpc>
            </a:pPr>
            <a:r>
              <a:rPr lang="en-US"/>
              <a:t>Captures non-linear age-morphometry relations</a:t>
            </a:r>
          </a:p>
          <a:p>
            <a:pPr lvl="1">
              <a:lnSpc>
                <a:spcPct val="170000"/>
              </a:lnSpc>
            </a:pPr>
            <a:r>
              <a:rPr lang="en-US"/>
              <a:t>cortical surface area and volume exhibit nonlinear associations with age and the inflection points of these trajectories vary across samples and remain a source of debate (</a:t>
            </a:r>
            <a:r>
              <a:rPr lang="en-US">
                <a:hlinkClick r:id="rId3"/>
              </a:rPr>
              <a:t>Ducharme et al., 2016</a:t>
            </a:r>
            <a:r>
              <a:rPr lang="en-US"/>
              <a:t>; </a:t>
            </a:r>
            <a:r>
              <a:rPr lang="en-US">
                <a:hlinkClick r:id="rId4"/>
              </a:rPr>
              <a:t>Giedd et al., 1999</a:t>
            </a:r>
            <a:r>
              <a:rPr lang="en-US"/>
              <a:t>; </a:t>
            </a:r>
            <a:r>
              <a:rPr lang="en-US">
                <a:hlinkClick r:id="rId5"/>
              </a:rPr>
              <a:t>Lenroot et al., 2007</a:t>
            </a:r>
            <a:r>
              <a:rPr lang="en-US"/>
              <a:t>; </a:t>
            </a:r>
            <a:r>
              <a:rPr lang="en-US">
                <a:hlinkClick r:id="rId6"/>
              </a:rPr>
              <a:t>LeWinn et al., 2017</a:t>
            </a:r>
            <a:r>
              <a:rPr lang="en-US"/>
              <a:t>; </a:t>
            </a:r>
            <a:r>
              <a:rPr lang="en-US">
                <a:hlinkClick r:id="rId7"/>
              </a:rPr>
              <a:t>Mills et al., 2016</a:t>
            </a:r>
            <a:r>
              <a:rPr lang="en-US"/>
              <a:t>; </a:t>
            </a:r>
            <a:r>
              <a:rPr lang="en-US">
                <a:hlinkClick r:id="rId8"/>
              </a:rPr>
              <a:t>Vijayakumar et al., 2016</a:t>
            </a:r>
            <a:r>
              <a:rPr lang="en-US"/>
              <a:t>). These nonlinear patterns of development make assessing deviations from the expected pattern more difficult. </a:t>
            </a:r>
          </a:p>
          <a:p>
            <a:r>
              <a:rPr lang="en-US"/>
              <a:t>The RBF kernel is the most popular for neuroimaging and many other biological datasets because:</a:t>
            </a:r>
          </a:p>
          <a:p>
            <a:pPr marL="0" indent="0">
              <a:buNone/>
            </a:pPr>
            <a:endParaRPr lang="en-US">
              <a:highlight>
                <a:srgbClr val="FFFF00"/>
              </a:highlight>
            </a:endParaRPr>
          </a:p>
          <a:p>
            <a:r>
              <a:rPr lang="en-US"/>
              <a:t>RBF creates a smooth, flexible curve around the data</a:t>
            </a:r>
          </a:p>
          <a:p>
            <a:r>
              <a:rPr lang="en-US"/>
              <a:t>It depends on one key parameter, </a:t>
            </a:r>
            <a:r>
              <a:rPr lang="el-GR" b="1"/>
              <a:t>γ (</a:t>
            </a:r>
            <a:r>
              <a:rPr lang="en-US" b="1"/>
              <a:t>gamma)</a:t>
            </a:r>
            <a:r>
              <a:rPr lang="en-US"/>
              <a:t>, which controls how far each point’s “influence” extends:</a:t>
            </a:r>
          </a:p>
          <a:p>
            <a:pPr lvl="1"/>
            <a:r>
              <a:rPr lang="en-US"/>
              <a:t>Small </a:t>
            </a:r>
            <a:r>
              <a:rPr lang="el-GR"/>
              <a:t>γ → </a:t>
            </a:r>
            <a:r>
              <a:rPr lang="en-US"/>
              <a:t>broad influence → smoother, simpler model</a:t>
            </a:r>
          </a:p>
          <a:p>
            <a:pPr lvl="1"/>
            <a:r>
              <a:rPr lang="en-US"/>
              <a:t>Large </a:t>
            </a:r>
            <a:r>
              <a:rPr lang="el-GR"/>
              <a:t>γ → </a:t>
            </a:r>
            <a:r>
              <a:rPr lang="en-US"/>
              <a:t>narrow influence → more detailed, possibly overfit model</a:t>
            </a:r>
          </a:p>
          <a:p>
            <a:pPr lvl="1"/>
            <a:endParaRPr lang="en-US"/>
          </a:p>
          <a:p>
            <a:pPr lvl="1"/>
            <a:endParaRPr lang="en-US"/>
          </a:p>
          <a:p>
            <a:pPr lvl="1"/>
            <a:endParaRPr lang="en-US"/>
          </a:p>
          <a:p>
            <a:pPr lvl="1"/>
            <a:endParaRPr lang="en-US"/>
          </a:p>
        </p:txBody>
      </p:sp>
      <p:pic>
        <p:nvPicPr>
          <p:cNvPr id="12" name="Picture 11" descr="A black text with a white background&#10;&#10;AI-generated content may be incorrect.">
            <a:extLst>
              <a:ext uri="{FF2B5EF4-FFF2-40B4-BE49-F238E27FC236}">
                <a16:creationId xmlns:a16="http://schemas.microsoft.com/office/drawing/2014/main" id="{84B247AB-9D76-9C5B-7582-94CB3FF6AC9D}"/>
              </a:ext>
            </a:extLst>
          </p:cNvPr>
          <p:cNvPicPr>
            <a:picLocks noChangeAspect="1"/>
          </p:cNvPicPr>
          <p:nvPr/>
        </p:nvPicPr>
        <p:blipFill>
          <a:blip r:embed="rId9"/>
          <a:stretch>
            <a:fillRect/>
          </a:stretch>
        </p:blipFill>
        <p:spPr>
          <a:xfrm>
            <a:off x="4322710" y="2420937"/>
            <a:ext cx="3251200" cy="444500"/>
          </a:xfrm>
          <a:prstGeom prst="rect">
            <a:avLst/>
          </a:prstGeom>
        </p:spPr>
      </p:pic>
    </p:spTree>
    <p:extLst>
      <p:ext uri="{BB962C8B-B14F-4D97-AF65-F5344CB8AC3E}">
        <p14:creationId xmlns:p14="http://schemas.microsoft.com/office/powerpoint/2010/main" val="3569811317"/>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422</TotalTime>
  <Words>4448</Words>
  <Application>Microsoft Macintosh PowerPoint</Application>
  <PresentationFormat>Widescreen</PresentationFormat>
  <Paragraphs>376</Paragraphs>
  <Slides>28</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Aptos</vt:lpstr>
      <vt:lpstr>Aptos Display</vt:lpstr>
      <vt:lpstr>Arial</vt:lpstr>
      <vt:lpstr>Avenir Book</vt:lpstr>
      <vt:lpstr>Avenir Medium</vt:lpstr>
      <vt:lpstr>Avenir Next</vt:lpstr>
      <vt:lpstr>Avenir Next Demi Bold</vt:lpstr>
      <vt:lpstr>Avenir Next Medium</vt:lpstr>
      <vt:lpstr>Wingdings</vt:lpstr>
      <vt:lpstr>Office Theme</vt:lpstr>
      <vt:lpstr>Multi-modal Investigation of the Relationship Between Stress and Brain Age</vt:lpstr>
      <vt:lpstr>What is Brain AGE?</vt:lpstr>
      <vt:lpstr>Why is Brain AGE Important?</vt:lpstr>
      <vt:lpstr>Early Life Stress &amp; Brain Structural Changes </vt:lpstr>
      <vt:lpstr>Childhood Maltreatment and Structural Brain Alterations</vt:lpstr>
      <vt:lpstr>How Do We Measure Brain AGE?</vt:lpstr>
      <vt:lpstr>Brain AGE Estimation Using the Centile Brain Model</vt:lpstr>
      <vt:lpstr>Aim and Study Design</vt:lpstr>
      <vt:lpstr>Constructs &amp; Measures</vt:lpstr>
      <vt:lpstr>ELS1 &amp; ELS2 Sample Characteristics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Takeaways of Results</vt:lpstr>
      <vt:lpstr>Discussion</vt:lpstr>
      <vt:lpstr>Implications and Conclusions</vt:lpstr>
      <vt:lpstr>References</vt:lpstr>
      <vt:lpstr>Thank you!</vt:lpstr>
      <vt:lpstr>Appendix Slides</vt:lpstr>
      <vt:lpstr>Training the Centile Brain Tool model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Syed</dc:creator>
  <cp:lastModifiedBy>Sarah Syed</cp:lastModifiedBy>
  <cp:revision>306</cp:revision>
  <cp:lastPrinted>2025-10-24T05:37:40Z</cp:lastPrinted>
  <dcterms:created xsi:type="dcterms:W3CDTF">2025-10-14T23:48:27Z</dcterms:created>
  <dcterms:modified xsi:type="dcterms:W3CDTF">2025-10-24T19:36:41Z</dcterms:modified>
</cp:coreProperties>
</file>